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7"/>
  </p:notesMasterIdLst>
  <p:sldIdLst>
    <p:sldId id="401" r:id="rId2"/>
    <p:sldId id="321" r:id="rId3"/>
    <p:sldId id="387" r:id="rId4"/>
    <p:sldId id="335" r:id="rId5"/>
    <p:sldId id="260" r:id="rId6"/>
    <p:sldId id="263" r:id="rId7"/>
    <p:sldId id="287" r:id="rId8"/>
    <p:sldId id="328" r:id="rId9"/>
    <p:sldId id="394" r:id="rId10"/>
    <p:sldId id="339" r:id="rId11"/>
    <p:sldId id="337" r:id="rId12"/>
    <p:sldId id="395" r:id="rId13"/>
    <p:sldId id="403" r:id="rId14"/>
    <p:sldId id="340" r:id="rId15"/>
    <p:sldId id="386" r:id="rId16"/>
    <p:sldId id="396" r:id="rId17"/>
    <p:sldId id="400" r:id="rId18"/>
    <p:sldId id="398" r:id="rId19"/>
    <p:sldId id="390" r:id="rId20"/>
    <p:sldId id="291" r:id="rId21"/>
    <p:sldId id="280" r:id="rId22"/>
    <p:sldId id="301" r:id="rId23"/>
    <p:sldId id="315" r:id="rId24"/>
    <p:sldId id="300" r:id="rId25"/>
    <p:sldId id="302" r:id="rId26"/>
    <p:sldId id="303" r:id="rId27"/>
    <p:sldId id="304" r:id="rId28"/>
    <p:sldId id="265" r:id="rId29"/>
    <p:sldId id="290" r:id="rId30"/>
    <p:sldId id="295" r:id="rId31"/>
    <p:sldId id="399" r:id="rId32"/>
    <p:sldId id="310" r:id="rId33"/>
    <p:sldId id="329" r:id="rId34"/>
    <p:sldId id="297" r:id="rId35"/>
    <p:sldId id="402"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02B"/>
    <a:srgbClr val="C91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982" autoAdjust="0"/>
  </p:normalViewPr>
  <p:slideViewPr>
    <p:cSldViewPr>
      <p:cViewPr varScale="1">
        <p:scale>
          <a:sx n="76" d="100"/>
          <a:sy n="76" d="100"/>
        </p:scale>
        <p:origin x="456" y="84"/>
      </p:cViewPr>
      <p:guideLst>
        <p:guide orient="horz" pos="2160"/>
        <p:guide pos="2880"/>
      </p:guideLst>
    </p:cSldViewPr>
  </p:slideViewPr>
  <p:outlineViewPr>
    <p:cViewPr>
      <p:scale>
        <a:sx n="33" d="100"/>
        <a:sy n="33" d="100"/>
      </p:scale>
      <p:origin x="0" y="23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74788C-5506-4419-85FA-A56565465564}" type="datetimeFigureOut">
              <a:rPr lang="ru-RU"/>
              <a:pPr>
                <a:defRPr/>
              </a:pPr>
              <a:t>06.11.2019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3CBB9F-E1E4-44A3-B894-33F1D3E7C3D7}" type="slidenum">
              <a:rPr lang="ru-RU"/>
              <a:pPr>
                <a:defRPr/>
              </a:pPr>
              <a:t>‹#›</a:t>
            </a:fld>
            <a:endParaRPr lang="ru-RU"/>
          </a:p>
        </p:txBody>
      </p:sp>
    </p:spTree>
    <p:extLst>
      <p:ext uri="{BB962C8B-B14F-4D97-AF65-F5344CB8AC3E}">
        <p14:creationId xmlns:p14="http://schemas.microsoft.com/office/powerpoint/2010/main" val="4041150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478D3D0A-CCCC-4E53-93BB-72AAE48A8418}" type="datetimeFigureOut">
              <a:rPr lang="ru-RU" smtClean="0"/>
              <a:pPr>
                <a:defRPr/>
              </a:pPr>
              <a:t>06.11.2019</a:t>
            </a:fld>
            <a:endParaRPr lang="ru-RU" dirty="0"/>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2E10B94A-7A2C-49B6-AD98-1089641CBAAF}"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38CDFE6-21A7-43AE-A7FE-25D729CF44AA}" type="datetimeFigureOut">
              <a:rPr lang="ru-RU" smtClean="0"/>
              <a:pPr>
                <a:defRPr/>
              </a:pPr>
              <a:t>06.11.2019</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37C531B-8F3F-4992-AD6B-0B7751BE7923}"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4115513-E6D0-46FF-BC57-8CBF9976DF06}" type="datetimeFigureOut">
              <a:rPr lang="ru-RU" smtClean="0"/>
              <a:pPr>
                <a:defRPr/>
              </a:pPr>
              <a:t>06.11.2019</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F7774E2-79B0-4E44-ADEE-A336F8F593D9}"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9E716C04-35AB-429F-BF62-A0BB98AB90C5}" type="datetimeFigureOut">
              <a:rPr lang="ru-RU" smtClean="0"/>
              <a:pPr>
                <a:defRPr/>
              </a:pPr>
              <a:t>06.11.2019</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FA025889-C203-4C66-8A4C-40B7F04950EF}"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D5DCB6C2-5979-4670-ABE3-3DA6C5B6A825}" type="datetimeFigureOut">
              <a:rPr lang="ru-RU" smtClean="0"/>
              <a:pPr>
                <a:defRPr/>
              </a:pPr>
              <a:t>06.11.2019</a:t>
            </a:fld>
            <a:endParaRPr lang="ru-RU" dirty="0"/>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E52C5ED6-4A19-4833-8AAC-DE499B649017}" type="slidenum">
              <a:rPr lang="ru-RU" smtClean="0"/>
              <a:pPr>
                <a:defRPr/>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5A8ED2A7-7133-49B6-9EE9-F88261B50886}" type="datetimeFigureOut">
              <a:rPr lang="ru-RU" smtClean="0"/>
              <a:pPr>
                <a:defRPr/>
              </a:pPr>
              <a:t>06.11.2019</a:t>
            </a:fld>
            <a:endParaRPr lang="ru-RU" dirty="0"/>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A57821E6-3D40-46A3-BE58-6877F66279D4}"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FB24E599-5D35-4083-B4A6-F3570D29C746}" type="datetimeFigureOut">
              <a:rPr lang="ru-RU" smtClean="0"/>
              <a:pPr>
                <a:defRPr/>
              </a:pPr>
              <a:t>06.11.2019</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C58BE2DF-43AF-4325-8391-906804B16C06}" type="slidenum">
              <a:rPr lang="ru-RU" smtClean="0"/>
              <a:pPr>
                <a:defRPr/>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983F34C5-4AA7-4452-9194-42B0203EAC17}" type="datetimeFigureOut">
              <a:rPr lang="ru-RU" smtClean="0"/>
              <a:pPr>
                <a:defRPr/>
              </a:pPr>
              <a:t>06.11.2019</a:t>
            </a:fld>
            <a:endParaRPr lang="ru-RU" dirty="0"/>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CCCC326-66F9-4C63-B62B-55A0227748C3}"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CE0454EA-188E-4918-B92F-C9F05EF902EA}" type="datetimeFigureOut">
              <a:rPr lang="ru-RU" smtClean="0"/>
              <a:pPr>
                <a:defRPr/>
              </a:pPr>
              <a:t>06.11.2019</a:t>
            </a:fld>
            <a:endParaRPr lang="ru-RU" dirty="0"/>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731514B-DD61-4D15-A6CD-AC5032F3AD1F}"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FA409F8C-1CA8-4208-BB33-0D02BA07E68B}" type="datetimeFigureOut">
              <a:rPr lang="ru-RU" smtClean="0"/>
              <a:pPr>
                <a:defRPr/>
              </a:pPr>
              <a:t>06.11.2019</a:t>
            </a:fld>
            <a:endParaRPr lang="ru-RU" dirty="0"/>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62179CB-07FF-4DD5-9756-A8CCE23D4915}" type="slidenum">
              <a:rPr lang="ru-RU" smtClean="0"/>
              <a:pPr>
                <a:defRPr/>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A8B5DBFD-E178-41C4-931B-F2620C10DBA4}" type="datetimeFigureOut">
              <a:rPr lang="ru-RU" smtClean="0"/>
              <a:pPr>
                <a:defRPr/>
              </a:pPr>
              <a:t>06.11.2019</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670DDBE0-EE3A-43E1-BF02-738FADECA2E7}" type="slidenum">
              <a:rPr lang="ru-RU" smtClean="0"/>
              <a:pPr>
                <a:defRPr/>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17D4DC4A-E186-45CE-B424-E642F43CEA3E}" type="datetimeFigureOut">
              <a:rPr lang="ru-RU" smtClean="0"/>
              <a:pPr>
                <a:defRPr/>
              </a:pPr>
              <a:t>06.11.2019</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D90BD02D-6916-4EEE-A475-91DAD9B0BAB4}" type="slidenum">
              <a:rPr lang="ru-RU" smtClean="0"/>
              <a:pPr>
                <a:defRPr/>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na\Desktop\дипломы\21239150.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6" name="TextBox 7"/>
          <p:cNvSpPr txBox="1">
            <a:spLocks noChangeArrowheads="1"/>
          </p:cNvSpPr>
          <p:nvPr/>
        </p:nvSpPr>
        <p:spPr bwMode="auto">
          <a:xfrm>
            <a:off x="285720" y="1052513"/>
            <a:ext cx="7500991" cy="5016500"/>
          </a:xfrm>
          <a:prstGeom prst="rect">
            <a:avLst/>
          </a:prstGeom>
          <a:noFill/>
          <a:ln w="9525">
            <a:noFill/>
            <a:miter lim="800000"/>
            <a:headEnd/>
            <a:tailEnd/>
          </a:ln>
        </p:spPr>
        <p:txBody>
          <a:bodyPr wrap="square">
            <a:spAutoFit/>
          </a:bodyPr>
          <a:lstStyle/>
          <a:p>
            <a:r>
              <a:rPr lang="ru-RU" sz="8000" dirty="0">
                <a:ln w="19050">
                  <a:solidFill>
                    <a:schemeClr val="tx1"/>
                  </a:solidFill>
                </a:ln>
                <a:solidFill>
                  <a:schemeClr val="accent4">
                    <a:lumMod val="60000"/>
                    <a:lumOff val="40000"/>
                  </a:schemeClr>
                </a:solidFill>
                <a:latin typeface="Calibri" pitchFamily="34" charset="0"/>
              </a:rPr>
              <a:t>Нравственно-патриотическое воспитание дошкольников</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www.daysbythefalls.com/wp-content/uploads/clouds.jpg"/>
          <p:cNvPicPr>
            <a:picLocks noChangeAspect="1" noChangeArrowheads="1"/>
          </p:cNvPicPr>
          <p:nvPr/>
        </p:nvPicPr>
        <p:blipFill>
          <a:blip r:embed="rId2"/>
          <a:srcRect/>
          <a:stretch>
            <a:fillRect/>
          </a:stretch>
        </p:blipFill>
        <p:spPr bwMode="auto">
          <a:xfrm>
            <a:off x="0" y="-762000"/>
            <a:ext cx="9144000" cy="7620000"/>
          </a:xfrm>
          <a:prstGeom prst="rect">
            <a:avLst/>
          </a:prstGeom>
          <a:noFill/>
          <a:ln w="9525">
            <a:noFill/>
            <a:miter lim="800000"/>
            <a:headEnd/>
            <a:tailEnd/>
          </a:ln>
        </p:spPr>
      </p:pic>
      <p:sp>
        <p:nvSpPr>
          <p:cNvPr id="24578" name="TextBox 5"/>
          <p:cNvSpPr txBox="1">
            <a:spLocks noChangeArrowheads="1"/>
          </p:cNvSpPr>
          <p:nvPr/>
        </p:nvSpPr>
        <p:spPr bwMode="auto">
          <a:xfrm>
            <a:off x="971550" y="0"/>
            <a:ext cx="7200900" cy="3416300"/>
          </a:xfrm>
          <a:prstGeom prst="rect">
            <a:avLst/>
          </a:prstGeom>
          <a:noFill/>
          <a:ln w="9525">
            <a:noFill/>
            <a:miter lim="800000"/>
            <a:headEnd/>
            <a:tailEnd/>
          </a:ln>
        </p:spPr>
        <p:txBody>
          <a:bodyPr>
            <a:spAutoFit/>
          </a:bodyPr>
          <a:lstStyle/>
          <a:p>
            <a:pPr algn="ctr"/>
            <a:r>
              <a:rPr lang="ru-RU" sz="2400">
                <a:solidFill>
                  <a:srgbClr val="002060"/>
                </a:solidFill>
                <a:latin typeface="Calibri" pitchFamily="34" charset="0"/>
              </a:rPr>
              <a:t>Чувство Родины связано с восхищением того, что видит перед собой малыш, чему он изумляется и что вызывает отклик в его душе… Это играет огромную роль в становлении личности патриота.</a:t>
            </a:r>
          </a:p>
          <a:p>
            <a:pPr algn="ctr"/>
            <a:r>
              <a:rPr lang="ru-RU" sz="2400">
                <a:solidFill>
                  <a:srgbClr val="002060"/>
                </a:solidFill>
                <a:latin typeface="Calibri" pitchFamily="34" charset="0"/>
              </a:rPr>
              <a:t>С младенчества ребенок слышит родную речь. У каждого народа свои сказки, и все они передают из поколения в поколение основные патриотические ценности: добро, дружбу, взаимопомощь, трудолюбие</a:t>
            </a:r>
          </a:p>
        </p:txBody>
      </p:sp>
      <p:pic>
        <p:nvPicPr>
          <p:cNvPr id="24579" name="Picture 6" descr="http://www.gou449.ru/assets/images/5/6df901b16372d215be0.jpg"/>
          <p:cNvPicPr>
            <a:picLocks noChangeAspect="1" noChangeArrowheads="1"/>
          </p:cNvPicPr>
          <p:nvPr/>
        </p:nvPicPr>
        <p:blipFill>
          <a:blip r:embed="rId3"/>
          <a:srcRect/>
          <a:stretch>
            <a:fillRect/>
          </a:stretch>
        </p:blipFill>
        <p:spPr bwMode="auto">
          <a:xfrm>
            <a:off x="684213" y="3644900"/>
            <a:ext cx="3527425" cy="2740025"/>
          </a:xfrm>
          <a:prstGeom prst="rect">
            <a:avLst/>
          </a:prstGeom>
          <a:noFill/>
          <a:ln w="9525">
            <a:noFill/>
            <a:miter lim="800000"/>
            <a:headEnd/>
            <a:tailEnd/>
          </a:ln>
        </p:spPr>
      </p:pic>
      <p:pic>
        <p:nvPicPr>
          <p:cNvPr id="24580" name="Picture 8" descr="http://img01.chitalnya.ru/upload/531/67685538949444.jpg"/>
          <p:cNvPicPr>
            <a:picLocks noChangeAspect="1" noChangeArrowheads="1"/>
          </p:cNvPicPr>
          <p:nvPr/>
        </p:nvPicPr>
        <p:blipFill>
          <a:blip r:embed="rId4"/>
          <a:srcRect/>
          <a:stretch>
            <a:fillRect/>
          </a:stretch>
        </p:blipFill>
        <p:spPr bwMode="auto">
          <a:xfrm>
            <a:off x="5219700" y="3644900"/>
            <a:ext cx="3240088" cy="2736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www.dvd-ppt-slideshow.com/images/ppt-background/background-16.jpg"/>
          <p:cNvPicPr>
            <a:picLocks noChangeAspect="1" noChangeArrowheads="1"/>
          </p:cNvPicPr>
          <p:nvPr/>
        </p:nvPicPr>
        <p:blipFill>
          <a:blip r:embed="rId2"/>
          <a:srcRect/>
          <a:stretch>
            <a:fillRect/>
          </a:stretch>
        </p:blipFill>
        <p:spPr bwMode="auto">
          <a:xfrm>
            <a:off x="-609600" y="0"/>
            <a:ext cx="9753600" cy="7315200"/>
          </a:xfrm>
          <a:prstGeom prst="rect">
            <a:avLst/>
          </a:prstGeom>
          <a:noFill/>
          <a:ln w="9525">
            <a:noFill/>
            <a:miter lim="800000"/>
            <a:headEnd/>
            <a:tailEnd/>
          </a:ln>
        </p:spPr>
      </p:pic>
      <p:sp>
        <p:nvSpPr>
          <p:cNvPr id="25602" name="TextBox 3"/>
          <p:cNvSpPr txBox="1">
            <a:spLocks noChangeArrowheads="1"/>
          </p:cNvSpPr>
          <p:nvPr/>
        </p:nvSpPr>
        <p:spPr bwMode="auto">
          <a:xfrm>
            <a:off x="323850" y="908050"/>
            <a:ext cx="3536950" cy="7572375"/>
          </a:xfrm>
          <a:prstGeom prst="rect">
            <a:avLst/>
          </a:prstGeom>
          <a:noFill/>
          <a:ln w="9525">
            <a:noFill/>
            <a:miter lim="800000"/>
            <a:headEnd/>
            <a:tailEnd/>
          </a:ln>
        </p:spPr>
        <p:txBody>
          <a:bodyPr wrap="none">
            <a:spAutoFit/>
          </a:bodyPr>
          <a:lstStyle/>
          <a:p>
            <a:pPr algn="ctr"/>
            <a:r>
              <a:rPr lang="ru-RU" sz="5400">
                <a:solidFill>
                  <a:srgbClr val="C00000"/>
                </a:solidFill>
                <a:latin typeface="Calibri" pitchFamily="34" charset="0"/>
              </a:rPr>
              <a:t>Сказки</a:t>
            </a:r>
          </a:p>
          <a:p>
            <a:pPr algn="ctr"/>
            <a:endParaRPr lang="ru-RU" sz="5400">
              <a:solidFill>
                <a:srgbClr val="C00000"/>
              </a:solidFill>
              <a:latin typeface="Calibri" pitchFamily="34" charset="0"/>
            </a:endParaRPr>
          </a:p>
          <a:p>
            <a:pPr algn="ctr"/>
            <a:r>
              <a:rPr lang="ru-RU" sz="5400">
                <a:solidFill>
                  <a:srgbClr val="C00000"/>
                </a:solidFill>
                <a:latin typeface="Calibri" pitchFamily="34" charset="0"/>
              </a:rPr>
              <a:t>Загадки</a:t>
            </a:r>
          </a:p>
          <a:p>
            <a:pPr algn="ctr"/>
            <a:endParaRPr lang="ru-RU" sz="5400">
              <a:solidFill>
                <a:srgbClr val="C00000"/>
              </a:solidFill>
              <a:latin typeface="Calibri" pitchFamily="34" charset="0"/>
            </a:endParaRPr>
          </a:p>
          <a:p>
            <a:pPr algn="ctr"/>
            <a:r>
              <a:rPr lang="ru-RU" sz="5400">
                <a:solidFill>
                  <a:srgbClr val="C00000"/>
                </a:solidFill>
                <a:latin typeface="Calibri" pitchFamily="34" charset="0"/>
              </a:rPr>
              <a:t>Пословицы</a:t>
            </a:r>
          </a:p>
          <a:p>
            <a:pPr algn="ctr"/>
            <a:endParaRPr lang="ru-RU" sz="5400">
              <a:solidFill>
                <a:srgbClr val="C00000"/>
              </a:solidFill>
              <a:latin typeface="Calibri" pitchFamily="34" charset="0"/>
            </a:endParaRPr>
          </a:p>
          <a:p>
            <a:pPr algn="ctr"/>
            <a:r>
              <a:rPr lang="ru-RU" sz="5400">
                <a:solidFill>
                  <a:srgbClr val="C00000"/>
                </a:solidFill>
                <a:latin typeface="Calibri" pitchFamily="34" charset="0"/>
              </a:rPr>
              <a:t>Поговорки</a:t>
            </a:r>
          </a:p>
          <a:p>
            <a:pPr algn="ctr"/>
            <a:endParaRPr lang="ru-RU" sz="5400">
              <a:latin typeface="Calibri" pitchFamily="34" charset="0"/>
            </a:endParaRPr>
          </a:p>
          <a:p>
            <a:pPr algn="ctr"/>
            <a:endParaRPr lang="ru-RU" sz="5400">
              <a:latin typeface="Calibri" pitchFamily="34" charset="0"/>
            </a:endParaRPr>
          </a:p>
        </p:txBody>
      </p:sp>
      <p:sp>
        <p:nvSpPr>
          <p:cNvPr id="25603" name="TextBox 8"/>
          <p:cNvSpPr txBox="1">
            <a:spLocks noChangeArrowheads="1"/>
          </p:cNvSpPr>
          <p:nvPr/>
        </p:nvSpPr>
        <p:spPr bwMode="auto">
          <a:xfrm>
            <a:off x="5076825" y="2636838"/>
            <a:ext cx="3527425" cy="2308225"/>
          </a:xfrm>
          <a:prstGeom prst="rect">
            <a:avLst/>
          </a:prstGeom>
          <a:noFill/>
          <a:ln w="9525">
            <a:noFill/>
            <a:miter lim="800000"/>
            <a:headEnd/>
            <a:tailEnd/>
          </a:ln>
        </p:spPr>
        <p:txBody>
          <a:bodyPr>
            <a:spAutoFit/>
          </a:bodyPr>
          <a:lstStyle/>
          <a:p>
            <a:r>
              <a:rPr lang="ru-RU" sz="3600">
                <a:solidFill>
                  <a:srgbClr val="7030A0"/>
                </a:solidFill>
                <a:latin typeface="Calibri" pitchFamily="34" charset="0"/>
              </a:rPr>
              <a:t>закладывают основы любви к своему народу , к своей Родине</a:t>
            </a:r>
          </a:p>
        </p:txBody>
      </p:sp>
      <p:sp>
        <p:nvSpPr>
          <p:cNvPr id="11" name="Правая фигурная скобка 10"/>
          <p:cNvSpPr/>
          <p:nvPr/>
        </p:nvSpPr>
        <p:spPr>
          <a:xfrm>
            <a:off x="2916238" y="1052513"/>
            <a:ext cx="2016125" cy="5805487"/>
          </a:xfrm>
          <a:prstGeom prst="rightBrace">
            <a:avLst>
              <a:gd name="adj1" fmla="val 8333"/>
              <a:gd name="adj2" fmla="val 502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0" y="0"/>
            <a:ext cx="2715766" cy="362102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1754" y="179658"/>
            <a:ext cx="3966046" cy="2974535"/>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800" y="33289"/>
            <a:ext cx="2340678" cy="312090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621021"/>
            <a:ext cx="4176464" cy="3132348"/>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8968" y="3300562"/>
            <a:ext cx="4468506" cy="3351380"/>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852936"/>
            <a:ext cx="2880320" cy="384042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08391"/>
            <a:ext cx="5052053" cy="378904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16632"/>
            <a:ext cx="4139952" cy="310496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803915" cy="2852936"/>
          </a:xfrm>
          <a:prstGeom prst="rect">
            <a:avLst/>
          </a:prstGeom>
        </p:spPr>
      </p:pic>
    </p:spTree>
    <p:extLst>
      <p:ext uri="{BB962C8B-B14F-4D97-AF65-F5344CB8AC3E}">
        <p14:creationId xmlns:p14="http://schemas.microsoft.com/office/powerpoint/2010/main" val="607107215"/>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library.tup.km.ua/inf_res/shev.files/master03_background.jpg"/>
          <p:cNvPicPr>
            <a:picLocks noChangeAspect="1" noChangeArrowheads="1"/>
          </p:cNvPicPr>
          <p:nvPr/>
        </p:nvPicPr>
        <p:blipFill>
          <a:blip r:embed="rId2"/>
          <a:srcRect/>
          <a:stretch>
            <a:fillRect/>
          </a:stretch>
        </p:blipFill>
        <p:spPr bwMode="auto">
          <a:xfrm>
            <a:off x="0" y="11113"/>
            <a:ext cx="9144000" cy="6846887"/>
          </a:xfrm>
          <a:prstGeom prst="rect">
            <a:avLst/>
          </a:prstGeom>
          <a:noFill/>
          <a:ln w="9525">
            <a:noFill/>
            <a:miter lim="800000"/>
            <a:headEnd/>
            <a:tailEnd/>
          </a:ln>
        </p:spPr>
      </p:pic>
      <p:sp>
        <p:nvSpPr>
          <p:cNvPr id="27650" name="TextBox 2"/>
          <p:cNvSpPr txBox="1">
            <a:spLocks noChangeArrowheads="1"/>
          </p:cNvSpPr>
          <p:nvPr/>
        </p:nvSpPr>
        <p:spPr bwMode="auto">
          <a:xfrm>
            <a:off x="468313" y="0"/>
            <a:ext cx="8064500" cy="6740525"/>
          </a:xfrm>
          <a:prstGeom prst="rect">
            <a:avLst/>
          </a:prstGeom>
          <a:noFill/>
          <a:ln w="9525">
            <a:noFill/>
            <a:miter lim="800000"/>
            <a:headEnd/>
            <a:tailEnd/>
          </a:ln>
        </p:spPr>
        <p:txBody>
          <a:bodyPr>
            <a:spAutoFit/>
          </a:bodyPr>
          <a:lstStyle/>
          <a:p>
            <a:r>
              <a:rPr lang="ru-RU" sz="2400">
                <a:solidFill>
                  <a:srgbClr val="002060"/>
                </a:solidFill>
                <a:latin typeface="Calibri" pitchFamily="34" charset="0"/>
              </a:rPr>
              <a:t>Огромное значение для воспитания у детей интереса и любви к родному краю имеет его ближайшее окружение.</a:t>
            </a:r>
          </a:p>
          <a:p>
            <a:r>
              <a:rPr lang="ru-RU" sz="2400">
                <a:solidFill>
                  <a:srgbClr val="002060"/>
                </a:solidFill>
                <a:latin typeface="Calibri" pitchFamily="34" charset="0"/>
              </a:rPr>
              <a:t>Какие сведения и понятия о родном городе способны усвоить дети? Четырехлетний ребенок должен знать название своей улицы и той на которой находится детский сад. Внимание детей постарше надо привлечь к тем объектам, которые расположены на ближайших улицах: школе, аптеке, магазинах и т.д., рассказать об их назначении, подчеркнуть, что все это создано для удобства людей.</a:t>
            </a:r>
          </a:p>
          <a:p>
            <a:r>
              <a:rPr lang="ru-RU" sz="2400">
                <a:solidFill>
                  <a:srgbClr val="002060"/>
                </a:solidFill>
                <a:latin typeface="Calibri" pitchFamily="34" charset="0"/>
              </a:rPr>
              <a:t>Диапазон объектов, с которыми знакомят старших дошкольников, расширяется: это район и город в целом, его достопримечательности, исторические места и памятники. Объяснить детям, в честь кого они воздвигнуты. Старший дошкольник должен знать название своего города, своей улицы, прилегающих к ней улиц, в честь кого они названы. Так же объяснить, что у каждого человека есть родной дом и город, где он родился и живет.</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900113" y="2060575"/>
            <a:ext cx="7488237" cy="1570038"/>
          </a:xfrm>
          <a:prstGeom prst="rect">
            <a:avLst/>
          </a:prstGeom>
          <a:noFill/>
          <a:ln w="9525">
            <a:noFill/>
            <a:miter lim="800000"/>
            <a:headEnd/>
            <a:tailEnd/>
          </a:ln>
        </p:spPr>
        <p:txBody>
          <a:bodyPr>
            <a:spAutoFit/>
          </a:bodyPr>
          <a:lstStyle/>
          <a:p>
            <a:pPr algn="ctr"/>
            <a:r>
              <a:rPr lang="ru-RU" sz="4800">
                <a:solidFill>
                  <a:srgbClr val="C00000"/>
                </a:solidFill>
                <a:latin typeface="Calibri" pitchFamily="34" charset="0"/>
              </a:rPr>
              <a:t>Родной город… чем он славен и знаменит?</a:t>
            </a: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762500" cy="3571875"/>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39879"/>
            <a:ext cx="4032448" cy="329211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675943"/>
            <a:ext cx="4128163" cy="291229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22" y="3923937"/>
            <a:ext cx="3552395" cy="2664296"/>
          </a:xfrm>
          <a:prstGeom prst="rect">
            <a:avLst/>
          </a:prstGeo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213" y="0"/>
            <a:ext cx="2787774" cy="3717032"/>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616" y="764704"/>
            <a:ext cx="3456384" cy="259228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43" y="-4564"/>
            <a:ext cx="2787774" cy="371703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718024"/>
            <a:ext cx="4104456" cy="307834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3799414"/>
            <a:ext cx="3995936" cy="2996952"/>
          </a:xfrm>
          <a:prstGeom prst="rect">
            <a:avLst/>
          </a:prstGeom>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83968" cy="321297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0"/>
            <a:ext cx="4283968" cy="321297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6" y="3828628"/>
            <a:ext cx="3264363" cy="244827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2996952"/>
            <a:ext cx="2895786" cy="3861048"/>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4222" y="3861048"/>
            <a:ext cx="3519686" cy="2639764"/>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0" y="1557338"/>
            <a:ext cx="5867400" cy="2308225"/>
          </a:xfrm>
          <a:prstGeom prst="rect">
            <a:avLst/>
          </a:prstGeom>
          <a:noFill/>
          <a:ln w="9525">
            <a:noFill/>
            <a:miter lim="800000"/>
            <a:headEnd/>
            <a:tailEnd/>
          </a:ln>
        </p:spPr>
        <p:txBody>
          <a:bodyPr>
            <a:spAutoFit/>
          </a:bodyPr>
          <a:lstStyle/>
          <a:p>
            <a:pPr algn="ctr"/>
            <a:r>
              <a:rPr lang="ru-RU" sz="4800">
                <a:solidFill>
                  <a:srgbClr val="C00000"/>
                </a:solidFill>
                <a:latin typeface="Calibri" pitchFamily="34" charset="0"/>
              </a:rPr>
              <a:t>Система работы по ознакомлению  с Родиной</a:t>
            </a:r>
          </a:p>
        </p:txBody>
      </p:sp>
      <p:pic>
        <p:nvPicPr>
          <p:cNvPr id="32770" name="Picture 2" descr="http://www.stihi.ru/pics/2011/11/30/8527.jpg"/>
          <p:cNvPicPr>
            <a:picLocks noChangeAspect="1" noChangeArrowheads="1"/>
          </p:cNvPicPr>
          <p:nvPr/>
        </p:nvPicPr>
        <p:blipFill>
          <a:blip r:embed="rId2"/>
          <a:srcRect/>
          <a:stretch>
            <a:fillRect/>
          </a:stretch>
        </p:blipFill>
        <p:spPr bwMode="auto">
          <a:xfrm>
            <a:off x="5867400" y="260350"/>
            <a:ext cx="3041650" cy="63373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a:ln w="9525">
            <a:noFill/>
            <a:miter lim="800000"/>
            <a:headEnd/>
            <a:tailEnd/>
          </a:ln>
        </p:spPr>
      </p:pic>
      <p:pic>
        <p:nvPicPr>
          <p:cNvPr id="16386" name="Picture 4"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a:ln w="9525">
            <a:noFill/>
            <a:miter lim="800000"/>
            <a:headEnd/>
            <a:tailEnd/>
          </a:ln>
        </p:spPr>
      </p:pic>
      <p:pic>
        <p:nvPicPr>
          <p:cNvPr id="16387" name="Picture 6"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a:ln w="9525">
            <a:noFill/>
            <a:miter lim="800000"/>
            <a:headEnd/>
            <a:tailEnd/>
          </a:ln>
        </p:spPr>
      </p:pic>
      <p:pic>
        <p:nvPicPr>
          <p:cNvPr id="16388" name="Picture 8" descr="http://www.hotdw.com/wp-content/uploads/2008/06/blue-sky-nature-1440x900.jpg"/>
          <p:cNvPicPr>
            <a:picLocks noChangeAspect="1" noChangeArrowheads="1"/>
          </p:cNvPicPr>
          <p:nvPr/>
        </p:nvPicPr>
        <p:blipFill>
          <a:blip r:embed="rId3"/>
          <a:srcRect/>
          <a:stretch>
            <a:fillRect/>
          </a:stretch>
        </p:blipFill>
        <p:spPr bwMode="auto">
          <a:xfrm>
            <a:off x="-274638" y="0"/>
            <a:ext cx="9418638" cy="8401050"/>
          </a:xfrm>
          <a:prstGeom prst="rect">
            <a:avLst/>
          </a:prstGeom>
          <a:noFill/>
          <a:ln w="9525">
            <a:noFill/>
            <a:miter lim="800000"/>
            <a:headEnd/>
            <a:tailEnd/>
          </a:ln>
        </p:spPr>
      </p:pic>
      <p:sp>
        <p:nvSpPr>
          <p:cNvPr id="6" name="Прямоугольник 5"/>
          <p:cNvSpPr/>
          <p:nvPr/>
        </p:nvSpPr>
        <p:spPr>
          <a:xfrm>
            <a:off x="2124075" y="1844675"/>
            <a:ext cx="4859338" cy="5013325"/>
          </a:xfrm>
          <a:prstGeom prst="rect">
            <a:avLst/>
          </a:prstGeom>
        </p:spPr>
        <p:txBody>
          <a:bodyPr>
            <a:spAutoFit/>
          </a:bodyPr>
          <a:lstStyle/>
          <a:p>
            <a:pPr fontAlgn="auto">
              <a:spcBef>
                <a:spcPts val="0"/>
              </a:spcBef>
              <a:spcAft>
                <a:spcPts val="0"/>
              </a:spcAft>
              <a:defRPr/>
            </a:pPr>
            <a:r>
              <a:rPr lang="ru-RU" sz="2800" dirty="0">
                <a:solidFill>
                  <a:schemeClr val="tx2">
                    <a:lumMod val="50000"/>
                  </a:schemeClr>
                </a:solidFill>
                <a:latin typeface="+mn-lt"/>
                <a:cs typeface="+mn-cs"/>
              </a:rPr>
              <a:t>Поэт Симонов в стихотворении «Родина» пишет:</a:t>
            </a:r>
            <a:r>
              <a:rPr lang="ru-RU" sz="2800" dirty="0">
                <a:solidFill>
                  <a:srgbClr val="FF0000"/>
                </a:solidFill>
                <a:latin typeface="+mn-lt"/>
                <a:cs typeface="+mn-cs"/>
              </a:rPr>
              <a:t/>
            </a:r>
            <a:br>
              <a:rPr lang="ru-RU" sz="2800" dirty="0">
                <a:solidFill>
                  <a:srgbClr val="FF0000"/>
                </a:solidFill>
                <a:latin typeface="+mn-lt"/>
                <a:cs typeface="+mn-cs"/>
              </a:rPr>
            </a:br>
            <a:r>
              <a:rPr lang="ru-RU" sz="2800" dirty="0">
                <a:solidFill>
                  <a:srgbClr val="FF0000"/>
                </a:solidFill>
                <a:latin typeface="+mn-lt"/>
                <a:cs typeface="+mn-cs"/>
              </a:rPr>
              <a:t/>
            </a:r>
            <a:br>
              <a:rPr lang="ru-RU" sz="2800" dirty="0">
                <a:solidFill>
                  <a:srgbClr val="FF0000"/>
                </a:solidFill>
                <a:latin typeface="+mn-lt"/>
                <a:cs typeface="+mn-cs"/>
              </a:rPr>
            </a:br>
            <a:r>
              <a:rPr lang="ru-RU" sz="2800" dirty="0">
                <a:solidFill>
                  <a:srgbClr val="FF0000"/>
                </a:solidFill>
                <a:latin typeface="+mn-lt"/>
                <a:cs typeface="+mn-cs"/>
              </a:rPr>
              <a:t>«Ты вспоминаешь не страну большую, которую изъездил и узнал</a:t>
            </a:r>
            <a:br>
              <a:rPr lang="ru-RU" sz="2800" dirty="0">
                <a:solidFill>
                  <a:srgbClr val="FF0000"/>
                </a:solidFill>
                <a:latin typeface="+mn-lt"/>
                <a:cs typeface="+mn-cs"/>
              </a:rPr>
            </a:br>
            <a:r>
              <a:rPr lang="ru-RU" sz="2800" dirty="0">
                <a:solidFill>
                  <a:srgbClr val="FF0000"/>
                </a:solidFill>
                <a:latin typeface="+mn-lt"/>
                <a:cs typeface="+mn-cs"/>
              </a:rPr>
              <a:t/>
            </a:r>
            <a:br>
              <a:rPr lang="ru-RU" sz="2800" dirty="0">
                <a:solidFill>
                  <a:srgbClr val="FF0000"/>
                </a:solidFill>
                <a:latin typeface="+mn-lt"/>
                <a:cs typeface="+mn-cs"/>
              </a:rPr>
            </a:br>
            <a:r>
              <a:rPr lang="ru-RU" sz="2800" dirty="0">
                <a:solidFill>
                  <a:srgbClr val="FF0000"/>
                </a:solidFill>
                <a:latin typeface="+mn-lt"/>
                <a:cs typeface="+mn-cs"/>
              </a:rPr>
              <a:t>Ты вспоминаешь Родину, такую, какой ее ты с детства увидал».</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3"/>
          <p:cNvSpPr>
            <a:spLocks noChangeArrowheads="1"/>
          </p:cNvSpPr>
          <p:nvPr/>
        </p:nvSpPr>
        <p:spPr bwMode="auto">
          <a:xfrm>
            <a:off x="5580063" y="549275"/>
            <a:ext cx="3671887" cy="4473575"/>
          </a:xfrm>
          <a:prstGeom prst="rect">
            <a:avLst/>
          </a:prstGeom>
          <a:noFill/>
          <a:ln w="9525">
            <a:noFill/>
            <a:miter lim="800000"/>
            <a:headEnd/>
            <a:tailEnd/>
          </a:ln>
        </p:spPr>
        <p:txBody>
          <a:bodyPr>
            <a:spAutoFit/>
          </a:bodyPr>
          <a:lstStyle/>
          <a:p>
            <a:pPr eaLnBrk="0" hangingPunct="0"/>
            <a:r>
              <a:rPr lang="ru-RU" sz="2400" b="1">
                <a:solidFill>
                  <a:srgbClr val="C00000"/>
                </a:solidFill>
                <a:latin typeface="Tahoma" pitchFamily="34" charset="0"/>
                <a:cs typeface="Tahoma" pitchFamily="34" charset="0"/>
              </a:rPr>
              <a:t>Символом </a:t>
            </a:r>
            <a:r>
              <a:rPr lang="ru-RU" sz="2400">
                <a:solidFill>
                  <a:srgbClr val="C00000"/>
                </a:solidFill>
                <a:latin typeface="Tahoma" pitchFamily="34" charset="0"/>
                <a:cs typeface="Tahoma" pitchFamily="34" charset="0"/>
              </a:rPr>
              <a:t>нашей Родины является и </a:t>
            </a:r>
            <a:r>
              <a:rPr lang="ru-RU" sz="2400" b="1">
                <a:solidFill>
                  <a:srgbClr val="C00000"/>
                </a:solidFill>
                <a:latin typeface="Tahoma" pitchFamily="34" charset="0"/>
                <a:cs typeface="Tahoma" pitchFamily="34" charset="0"/>
              </a:rPr>
              <a:t>столица</a:t>
            </a:r>
            <a:r>
              <a:rPr lang="ru-RU" sz="2400">
                <a:solidFill>
                  <a:srgbClr val="C00000"/>
                </a:solidFill>
                <a:latin typeface="Tahoma" pitchFamily="34" charset="0"/>
                <a:cs typeface="Tahoma" pitchFamily="34" charset="0"/>
              </a:rPr>
              <a:t> – город </a:t>
            </a:r>
            <a:r>
              <a:rPr lang="ru-RU" sz="2400" b="1">
                <a:solidFill>
                  <a:srgbClr val="FF0000"/>
                </a:solidFill>
                <a:latin typeface="Tahoma" pitchFamily="34" charset="0"/>
                <a:cs typeface="Tahoma" pitchFamily="34" charset="0"/>
              </a:rPr>
              <a:t>Москва</a:t>
            </a:r>
            <a:r>
              <a:rPr lang="ru-RU" sz="2400">
                <a:solidFill>
                  <a:srgbClr val="C00000"/>
                </a:solidFill>
                <a:latin typeface="Tahoma" pitchFamily="34" charset="0"/>
                <a:cs typeface="Tahoma" pitchFamily="34" charset="0"/>
              </a:rPr>
              <a:t>. Здесь развивается государственный флаг России, здесь, в Кремле, работает президент и наше правительство. А вот и один из </a:t>
            </a:r>
            <a:r>
              <a:rPr lang="ru-RU" sz="2400" b="1">
                <a:solidFill>
                  <a:srgbClr val="C00000"/>
                </a:solidFill>
                <a:latin typeface="Tahoma" pitchFamily="34" charset="0"/>
                <a:cs typeface="Tahoma" pitchFamily="34" charset="0"/>
              </a:rPr>
              <a:t>главных символов страны </a:t>
            </a:r>
            <a:r>
              <a:rPr lang="ru-RU" sz="2400">
                <a:solidFill>
                  <a:srgbClr val="C00000"/>
                </a:solidFill>
                <a:latin typeface="Tahoma" pitchFamily="34" charset="0"/>
                <a:cs typeface="Tahoma" pitchFamily="34" charset="0"/>
              </a:rPr>
              <a:t>– </a:t>
            </a:r>
            <a:r>
              <a:rPr lang="ru-RU" sz="2400" b="1">
                <a:solidFill>
                  <a:srgbClr val="C00000"/>
                </a:solidFill>
                <a:latin typeface="Tahoma" pitchFamily="34" charset="0"/>
                <a:cs typeface="Tahoma" pitchFamily="34" charset="0"/>
              </a:rPr>
              <a:t>Красная площадь</a:t>
            </a:r>
            <a:r>
              <a:rPr lang="ru-RU" sz="2400">
                <a:solidFill>
                  <a:srgbClr val="C00000"/>
                </a:solidFill>
                <a:latin typeface="Tahoma" pitchFamily="34" charset="0"/>
                <a:cs typeface="Tahoma" pitchFamily="34" charset="0"/>
              </a:rPr>
              <a:t>.</a:t>
            </a:r>
            <a:endParaRPr lang="ru-RU" sz="2400">
              <a:solidFill>
                <a:srgbClr val="C00000"/>
              </a:solidFill>
            </a:endParaRPr>
          </a:p>
        </p:txBody>
      </p:sp>
      <p:pic>
        <p:nvPicPr>
          <p:cNvPr id="33794" name="Picture 2" descr="http://savepic.net/36460.jpg"/>
          <p:cNvPicPr>
            <a:picLocks noChangeAspect="1" noChangeArrowheads="1"/>
          </p:cNvPicPr>
          <p:nvPr/>
        </p:nvPicPr>
        <p:blipFill>
          <a:blip r:embed="rId2"/>
          <a:srcRect/>
          <a:stretch>
            <a:fillRect/>
          </a:stretch>
        </p:blipFill>
        <p:spPr bwMode="auto">
          <a:xfrm>
            <a:off x="0" y="0"/>
            <a:ext cx="56515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http://www.neizvestniy-geniy.ru/images/works/photo/2012/03/577121_1.gif"/>
          <p:cNvPicPr>
            <a:picLocks noChangeAspect="1" noChangeArrowheads="1"/>
          </p:cNvPicPr>
          <p:nvPr/>
        </p:nvPicPr>
        <p:blipFill>
          <a:blip r:embed="rId2"/>
          <a:srcRect/>
          <a:stretch>
            <a:fillRect/>
          </a:stretch>
        </p:blipFill>
        <p:spPr bwMode="auto">
          <a:xfrm>
            <a:off x="0" y="2819400"/>
            <a:ext cx="4410075" cy="4038600"/>
          </a:xfrm>
          <a:prstGeom prst="rect">
            <a:avLst/>
          </a:prstGeom>
          <a:noFill/>
          <a:ln w="9525">
            <a:noFill/>
            <a:miter lim="800000"/>
            <a:headEnd/>
            <a:tailEnd/>
          </a:ln>
        </p:spPr>
      </p:pic>
      <p:sp>
        <p:nvSpPr>
          <p:cNvPr id="34818" name="TextBox 3"/>
          <p:cNvSpPr txBox="1">
            <a:spLocks noChangeArrowheads="1"/>
          </p:cNvSpPr>
          <p:nvPr/>
        </p:nvSpPr>
        <p:spPr bwMode="auto">
          <a:xfrm>
            <a:off x="323850" y="476250"/>
            <a:ext cx="8424863" cy="1323975"/>
          </a:xfrm>
          <a:prstGeom prst="rect">
            <a:avLst/>
          </a:prstGeom>
          <a:noFill/>
          <a:ln w="9525">
            <a:noFill/>
            <a:miter lim="800000"/>
            <a:headEnd/>
            <a:tailEnd/>
          </a:ln>
        </p:spPr>
        <p:txBody>
          <a:bodyPr>
            <a:spAutoFit/>
          </a:bodyPr>
          <a:lstStyle/>
          <a:p>
            <a:r>
              <a:rPr lang="ru-RU" sz="4000" b="1">
                <a:solidFill>
                  <a:srgbClr val="FF0000"/>
                </a:solidFill>
                <a:latin typeface="Calibri" pitchFamily="34" charset="0"/>
              </a:rPr>
              <a:t>Знакомство детей с символами государства</a:t>
            </a:r>
            <a:r>
              <a:rPr lang="ru-RU" sz="4000">
                <a:solidFill>
                  <a:srgbClr val="FF0000"/>
                </a:solidFill>
                <a:latin typeface="Calibri" pitchFamily="34" charset="0"/>
              </a:rPr>
              <a:t>.</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www.russedina.ru/images/images/images_343/b95720ee4419a4f70ef06157c549dbcbbig.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55650" y="979488"/>
            <a:ext cx="7200900" cy="4473575"/>
          </a:xfrm>
          <a:prstGeom prst="rect">
            <a:avLst/>
          </a:prstGeom>
          <a:noFill/>
          <a:ln w="9525">
            <a:noFill/>
            <a:miter lim="800000"/>
            <a:headEnd/>
            <a:tailEnd/>
          </a:ln>
        </p:spPr>
        <p:txBody>
          <a:bodyPr anchor="ctr">
            <a:spAutoFit/>
          </a:bodyPr>
          <a:lstStyle/>
          <a:p>
            <a:pPr indent="630238"/>
            <a:r>
              <a:rPr lang="ru-RU" sz="2400">
                <a:solidFill>
                  <a:srgbClr val="FF0000"/>
                </a:solidFill>
                <a:ea typeface="Calibri" pitchFamily="34" charset="0"/>
                <a:cs typeface="Times New Roman" pitchFamily="18" charset="0"/>
              </a:rPr>
              <a:t>Белая полоса </a:t>
            </a:r>
            <a:r>
              <a:rPr lang="ru-RU" sz="2400">
                <a:ea typeface="Calibri" pitchFamily="34" charset="0"/>
                <a:cs typeface="Times New Roman" pitchFamily="18" charset="0"/>
              </a:rPr>
              <a:t>– символ чистоты намерений и благородства – означает, что у нашего государства нет злых намерений, оно честно и открыто относится ко всем странам. </a:t>
            </a:r>
          </a:p>
          <a:p>
            <a:pPr indent="630238"/>
            <a:r>
              <a:rPr lang="ru-RU" sz="2400">
                <a:solidFill>
                  <a:srgbClr val="FF0000"/>
                </a:solidFill>
                <a:ea typeface="Calibri" pitchFamily="34" charset="0"/>
                <a:cs typeface="Times New Roman" pitchFamily="18" charset="0"/>
              </a:rPr>
              <a:t> Синяя полоса </a:t>
            </a:r>
            <a:r>
              <a:rPr lang="ru-RU" sz="2400">
                <a:ea typeface="Calibri" pitchFamily="34" charset="0"/>
                <a:cs typeface="Times New Roman" pitchFamily="18" charset="0"/>
              </a:rPr>
              <a:t>в середине – символ миролюбия – говорит о том, что Россия против войны.</a:t>
            </a:r>
          </a:p>
          <a:p>
            <a:pPr indent="630238" eaLnBrk="0" hangingPunct="0"/>
            <a:r>
              <a:rPr lang="ru-RU" sz="2400">
                <a:solidFill>
                  <a:srgbClr val="FF0000"/>
                </a:solidFill>
                <a:ea typeface="Calibri" pitchFamily="34" charset="0"/>
                <a:cs typeface="Times New Roman" pitchFamily="18" charset="0"/>
              </a:rPr>
              <a:t> Красная полоса </a:t>
            </a:r>
            <a:r>
              <a:rPr lang="ru-RU" sz="2400">
                <a:ea typeface="Calibri" pitchFamily="34" charset="0"/>
                <a:cs typeface="Times New Roman" pitchFamily="18" charset="0"/>
              </a:rPr>
              <a:t>– символ отваги – означает, что каждый гражданин России готов защищать свободу и честь  Родины </a:t>
            </a:r>
            <a:r>
              <a:rPr lang="ru-RU" sz="2400">
                <a:latin typeface="Calibri" pitchFamily="34" charset="0"/>
                <a:ea typeface="Calibri" pitchFamily="34" charset="0"/>
                <a:cs typeface="Times New Roman" pitchFamily="18" charset="0"/>
              </a:rPr>
              <a:t>от врагов</a:t>
            </a:r>
            <a:r>
              <a:rPr lang="ru-RU" sz="2400">
                <a:ea typeface="Calibri" pitchFamily="34" charset="0"/>
                <a:cs typeface="Times New Roman" pitchFamily="18" charset="0"/>
              </a:rPr>
              <a:t> .</a:t>
            </a:r>
            <a:endParaRPr lang="ru-RU" sz="2400">
              <a:latin typeface="Times New Roman" pitchFamily="18" charset="0"/>
              <a:ea typeface="Calibri" pitchFamily="34" charset="0"/>
              <a:cs typeface="Times New Roman" pitchFamily="18" charset="0"/>
            </a:endParaRPr>
          </a:p>
          <a:p>
            <a:pPr indent="630238" eaLnBrk="0" hangingPunct="0"/>
            <a:r>
              <a:rPr lang="ru-RU" sz="2400">
                <a:latin typeface="Times New Roman" pitchFamily="18" charset="0"/>
                <a:ea typeface="Calibri" pitchFamily="34" charset="0"/>
                <a:cs typeface="Times New Roman" pitchFamily="18" charset="0"/>
              </a:rPr>
              <a:t>  День Государственного флага Российской Федерации – национальный праздник России- отмечается ежегодно 22 августа.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upload.wikimedia.org/wikipedia/commons/thumb/f/f2/Coat_of_Arms_of_the_Russian_Federation.svg/479px-Coat_of_Arms_of_the_Russian_Federation.svg.png"/>
          <p:cNvPicPr>
            <a:picLocks noChangeAspect="1" noChangeArrowheads="1"/>
          </p:cNvPicPr>
          <p:nvPr/>
        </p:nvPicPr>
        <p:blipFill>
          <a:blip r:embed="rId2"/>
          <a:srcRect/>
          <a:stretch>
            <a:fillRect/>
          </a:stretch>
        </p:blipFill>
        <p:spPr bwMode="auto">
          <a:xfrm>
            <a:off x="2124075" y="836613"/>
            <a:ext cx="4562475" cy="5410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539750" y="476250"/>
            <a:ext cx="8135938" cy="6034088"/>
          </a:xfrm>
          <a:prstGeom prst="rect">
            <a:avLst/>
          </a:prstGeom>
          <a:noFill/>
          <a:ln w="9525">
            <a:noFill/>
            <a:miter lim="800000"/>
            <a:headEnd/>
            <a:tailEnd/>
          </a:ln>
        </p:spPr>
        <p:txBody>
          <a:bodyPr>
            <a:spAutoFit/>
          </a:bodyPr>
          <a:lstStyle/>
          <a:p>
            <a:pPr algn="ctr"/>
            <a:r>
              <a:rPr lang="ru-RU" sz="3200">
                <a:solidFill>
                  <a:srgbClr val="FF0000"/>
                </a:solidFill>
                <a:latin typeface="Calibri" pitchFamily="34" charset="0"/>
              </a:rPr>
              <a:t>Государственный герб Российской Федерации представляет </a:t>
            </a:r>
            <a:r>
              <a:rPr lang="ru-RU" sz="2800">
                <a:solidFill>
                  <a:srgbClr val="FF0000"/>
                </a:solidFill>
                <a:latin typeface="Calibri" pitchFamily="34" charset="0"/>
              </a:rPr>
              <a:t>собой четырехугольный, с закругленными нижними углами, заостренный в оконечности красный геральдический щит с золотым двуглавым орлом, поднявшим верх распущенные крылья. Орел увенчан двумя малыми коронами и - над ними -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копьем черного опрокинутого навзничь и попранного дракона.</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827088" y="692150"/>
            <a:ext cx="7705725" cy="5264150"/>
          </a:xfrm>
          <a:prstGeom prst="rect">
            <a:avLst/>
          </a:prstGeom>
          <a:noFill/>
          <a:ln w="9525">
            <a:noFill/>
            <a:miter lim="800000"/>
            <a:headEnd/>
            <a:tailEnd/>
          </a:ln>
        </p:spPr>
        <p:txBody>
          <a:bodyPr>
            <a:spAutoFit/>
          </a:bodyPr>
          <a:lstStyle/>
          <a:p>
            <a:pPr algn="ctr"/>
            <a:r>
              <a:rPr lang="ru-RU" sz="2800">
                <a:solidFill>
                  <a:srgbClr val="3E5D78"/>
                </a:solidFill>
                <a:cs typeface="Times New Roman" pitchFamily="18" charset="0"/>
              </a:rPr>
              <a:t>Гербы появились давным-давно. Это был отличительный знак рыцарей. Служил он для того, чтобы можно было отличить друг от друга закованных в железные доспехи воинов. Такой символ появился на рыцарских щитах. Шло время, не стало рыцарей, но остались гербы. Герб является знаком отличия, эмблемой государства. Его изображение помещается на флагах, печатях, монетах, на паспорте гражданина России, на пограничных столбах, на зданиях, где работает правительство.</a:t>
            </a:r>
            <a:endParaRPr lang="ru-RU" sz="2800">
              <a:solidFill>
                <a:srgbClr val="3E5D78"/>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1"/>
          <p:cNvSpPr>
            <a:spLocks noChangeArrowheads="1"/>
          </p:cNvSpPr>
          <p:nvPr/>
        </p:nvSpPr>
        <p:spPr bwMode="auto">
          <a:xfrm>
            <a:off x="323850" y="692150"/>
            <a:ext cx="6551613" cy="2041525"/>
          </a:xfrm>
          <a:prstGeom prst="rect">
            <a:avLst/>
          </a:prstGeom>
          <a:noFill/>
          <a:ln w="9525">
            <a:noFill/>
            <a:miter lim="800000"/>
            <a:headEnd/>
            <a:tailEnd/>
          </a:ln>
        </p:spPr>
        <p:txBody>
          <a:bodyPr>
            <a:spAutoFit/>
          </a:bodyPr>
          <a:lstStyle/>
          <a:p>
            <a:pPr algn="just"/>
            <a:r>
              <a:rPr lang="ru-RU" sz="3200">
                <a:solidFill>
                  <a:srgbClr val="FF0000"/>
                </a:solidFill>
                <a:cs typeface="Times New Roman" pitchFamily="18" charset="0"/>
              </a:rPr>
              <a:t>Гимн – это торжественная песня страны.     Ее граждане встают, когда звучит гимн, и слушают его стоя.</a:t>
            </a:r>
            <a:endParaRPr lang="ru-RU" sz="3200">
              <a:solidFill>
                <a:srgbClr val="FF0000"/>
              </a:solidFill>
            </a:endParaRPr>
          </a:p>
        </p:txBody>
      </p:sp>
      <p:sp>
        <p:nvSpPr>
          <p:cNvPr id="40962" name="Rectangle 9"/>
          <p:cNvSpPr>
            <a:spLocks noChangeArrowheads="1"/>
          </p:cNvSpPr>
          <p:nvPr/>
        </p:nvSpPr>
        <p:spPr bwMode="auto">
          <a:xfrm>
            <a:off x="2393950" y="-606425"/>
            <a:ext cx="4357688" cy="747713"/>
          </a:xfrm>
          <a:prstGeom prst="rect">
            <a:avLst/>
          </a:prstGeom>
          <a:noFill/>
          <a:ln w="9525">
            <a:noFill/>
            <a:miter lim="800000"/>
            <a:headEnd/>
            <a:tailEnd/>
          </a:ln>
        </p:spPr>
        <p:txBody>
          <a:bodyPr wrap="none" anchor="ctr">
            <a:spAutoFit/>
          </a:bodyPr>
          <a:lstStyle/>
          <a:p>
            <a:r>
              <a:rPr lang="ru-RU" sz="1400">
                <a:solidFill>
                  <a:srgbClr val="053199"/>
                </a:solidFill>
                <a:latin typeface="Times New Roman" pitchFamily="18" charset="0"/>
                <a:cs typeface="Times New Roman" pitchFamily="18" charset="0"/>
              </a:rPr>
              <a:t>Текст Государственного гимна Российской Федерации</a:t>
            </a:r>
            <a:br>
              <a:rPr lang="ru-RU" sz="1400">
                <a:solidFill>
                  <a:srgbClr val="053199"/>
                </a:solidFill>
                <a:latin typeface="Times New Roman" pitchFamily="18" charset="0"/>
                <a:cs typeface="Times New Roman" pitchFamily="18" charset="0"/>
              </a:rPr>
            </a:br>
            <a:r>
              <a:rPr lang="ru-RU" sz="1100">
                <a:solidFill>
                  <a:srgbClr val="053199"/>
                </a:solidFill>
                <a:latin typeface="Times New Roman" pitchFamily="18" charset="0"/>
                <a:cs typeface="Times New Roman" pitchFamily="18" charset="0"/>
              </a:rPr>
              <a:t>(</a:t>
            </a:r>
            <a:r>
              <a:rPr lang="ru-RU" sz="1100" i="1">
                <a:solidFill>
                  <a:srgbClr val="053199"/>
                </a:solidFill>
                <a:latin typeface="Times New Roman" pitchFamily="18" charset="0"/>
                <a:cs typeface="Times New Roman" pitchFamily="18" charset="0"/>
              </a:rPr>
              <a:t>слова С.В.Михалкова</a:t>
            </a:r>
            <a:r>
              <a:rPr lang="ru-RU" sz="1100">
                <a:solidFill>
                  <a:srgbClr val="053199"/>
                </a:solidFill>
                <a:latin typeface="Times New Roman" pitchFamily="18" charset="0"/>
                <a:cs typeface="Times New Roman" pitchFamily="18" charset="0"/>
              </a:rPr>
              <a:t>)</a:t>
            </a:r>
            <a:endParaRPr lang="ru-RU" sz="1400">
              <a:solidFill>
                <a:srgbClr val="053199"/>
              </a:solidFill>
              <a:latin typeface="Times New Roman" pitchFamily="18" charset="0"/>
              <a:cs typeface="Times New Roman" pitchFamily="18" charset="0"/>
            </a:endParaRPr>
          </a:p>
          <a:p>
            <a:pPr eaLnBrk="0" hangingPunct="0"/>
            <a:endParaRPr lang="ru-RU">
              <a:latin typeface="Calibri" pitchFamily="34" charset="0"/>
            </a:endParaRPr>
          </a:p>
        </p:txBody>
      </p:sp>
      <p:sp>
        <p:nvSpPr>
          <p:cNvPr id="40963" name="Rectangle 19"/>
          <p:cNvSpPr>
            <a:spLocks noChangeArrowheads="1"/>
          </p:cNvSpPr>
          <p:nvPr/>
        </p:nvSpPr>
        <p:spPr bwMode="auto">
          <a:xfrm>
            <a:off x="2393950" y="6824663"/>
            <a:ext cx="184150" cy="641350"/>
          </a:xfrm>
          <a:prstGeom prst="rect">
            <a:avLst/>
          </a:prstGeom>
          <a:noFill/>
          <a:ln w="9525">
            <a:noFill/>
            <a:miter lim="800000"/>
            <a:headEnd/>
            <a:tailEnd/>
          </a:ln>
        </p:spPr>
        <p:txBody>
          <a:bodyPr wrap="none" anchor="ctr">
            <a:spAutoFit/>
          </a:bodyPr>
          <a:lstStyle/>
          <a:p>
            <a:r>
              <a:rPr lang="ru-RU"/>
              <a:t/>
            </a:r>
            <a:br>
              <a:rPr lang="ru-RU"/>
            </a:br>
            <a:endParaRPr lang="ru-RU">
              <a:latin typeface="Calibri" pitchFamily="34" charset="0"/>
            </a:endParaRPr>
          </a:p>
        </p:txBody>
      </p:sp>
      <p:pic>
        <p:nvPicPr>
          <p:cNvPr id="40964" name="Picture 57" descr="Государственный гимн Российской Федерации"/>
          <p:cNvPicPr>
            <a:picLocks noChangeAspect="1" noChangeArrowheads="1"/>
          </p:cNvPicPr>
          <p:nvPr/>
        </p:nvPicPr>
        <p:blipFill>
          <a:blip r:embed="rId2"/>
          <a:srcRect/>
          <a:stretch>
            <a:fillRect/>
          </a:stretch>
        </p:blipFill>
        <p:spPr bwMode="auto">
          <a:xfrm>
            <a:off x="4211638" y="3068638"/>
            <a:ext cx="3240087" cy="3554412"/>
          </a:xfrm>
          <a:prstGeom prst="rect">
            <a:avLst/>
          </a:prstGeom>
          <a:noFill/>
          <a:ln w="9525">
            <a:noFill/>
            <a:miter lim="800000"/>
            <a:headEnd/>
            <a:tailEnd/>
          </a:ln>
        </p:spPr>
      </p:pic>
      <p:sp>
        <p:nvSpPr>
          <p:cNvPr id="40965" name="Rectangle 58"/>
          <p:cNvSpPr>
            <a:spLocks noChangeArrowheads="1"/>
          </p:cNvSpPr>
          <p:nvPr/>
        </p:nvSpPr>
        <p:spPr bwMode="auto">
          <a:xfrm>
            <a:off x="3708400" y="2492375"/>
            <a:ext cx="4176713" cy="1190625"/>
          </a:xfrm>
          <a:prstGeom prst="rect">
            <a:avLst/>
          </a:prstGeom>
          <a:noFill/>
          <a:ln w="9525">
            <a:noFill/>
            <a:miter lim="800000"/>
            <a:headEnd/>
            <a:tailEnd/>
          </a:ln>
        </p:spPr>
        <p:txBody>
          <a:bodyPr anchor="ctr">
            <a:spAutoFit/>
          </a:bodyPr>
          <a:lstStyle/>
          <a:p>
            <a:pPr algn="ctr"/>
            <a:r>
              <a:rPr lang="ru-RU"/>
              <a:t>Государственный гимн Российской Федерации</a:t>
            </a:r>
          </a:p>
          <a:p>
            <a:pPr algn="ctr"/>
            <a:r>
              <a:rPr lang="ru-RU"/>
              <a:t/>
            </a:r>
            <a:br>
              <a:rPr lang="ru-RU"/>
            </a:br>
            <a:endParaRPr lang="ru-RU"/>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http://img-fotki.yandex.ru/get/37/102699435.59e/0_7cf85_3c42290e_orig.jpg"/>
          <p:cNvPicPr>
            <a:picLocks noChangeAspect="1" noChangeArrowheads="1" noCrop="1"/>
          </p:cNvPicPr>
          <p:nvPr/>
        </p:nvPicPr>
        <p:blipFill>
          <a:blip r:embed="rId2"/>
          <a:srcRect/>
          <a:stretch>
            <a:fillRect/>
          </a:stretch>
        </p:blipFill>
        <p:spPr bwMode="auto">
          <a:xfrm>
            <a:off x="-252413" y="0"/>
            <a:ext cx="10117138" cy="7262813"/>
          </a:xfrm>
          <a:prstGeom prst="rect">
            <a:avLst/>
          </a:prstGeom>
          <a:noFill/>
          <a:ln w="9525">
            <a:noFill/>
            <a:miter lim="800000"/>
            <a:headEnd/>
            <a:tailEnd/>
          </a:ln>
        </p:spPr>
      </p:pic>
      <p:sp>
        <p:nvSpPr>
          <p:cNvPr id="41986" name="TextBox 4"/>
          <p:cNvSpPr txBox="1">
            <a:spLocks noChangeArrowheads="1"/>
          </p:cNvSpPr>
          <p:nvPr/>
        </p:nvSpPr>
        <p:spPr bwMode="auto">
          <a:xfrm>
            <a:off x="611188" y="3573463"/>
            <a:ext cx="7848600" cy="3170237"/>
          </a:xfrm>
          <a:prstGeom prst="rect">
            <a:avLst/>
          </a:prstGeom>
          <a:noFill/>
          <a:ln w="9525">
            <a:noFill/>
            <a:miter lim="800000"/>
            <a:headEnd/>
            <a:tailEnd/>
          </a:ln>
        </p:spPr>
        <p:txBody>
          <a:bodyPr>
            <a:spAutoFit/>
          </a:bodyPr>
          <a:lstStyle/>
          <a:p>
            <a:r>
              <a:rPr lang="ru-RU" sz="4000" b="1">
                <a:solidFill>
                  <a:srgbClr val="002060"/>
                </a:solidFill>
                <a:latin typeface="Calibri" pitchFamily="34" charset="0"/>
              </a:rPr>
              <a:t>Формирование бережного и заботливого отношения к природе и ко всему живому, к предметам и явлениям окружающей среды.</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2"/>
          <p:cNvSpPr>
            <a:spLocks noChangeArrowheads="1"/>
          </p:cNvSpPr>
          <p:nvPr/>
        </p:nvSpPr>
        <p:spPr bwMode="auto">
          <a:xfrm>
            <a:off x="755650" y="1341438"/>
            <a:ext cx="7632700" cy="4030662"/>
          </a:xfrm>
          <a:prstGeom prst="rect">
            <a:avLst/>
          </a:prstGeom>
          <a:noFill/>
          <a:ln w="9525">
            <a:noFill/>
            <a:miter lim="800000"/>
            <a:headEnd/>
            <a:tailEnd/>
          </a:ln>
        </p:spPr>
        <p:txBody>
          <a:bodyPr>
            <a:spAutoFit/>
          </a:bodyPr>
          <a:lstStyle/>
          <a:p>
            <a:pPr algn="ctr"/>
            <a:r>
              <a:rPr lang="ru-RU" sz="3200">
                <a:solidFill>
                  <a:srgbClr val="C00000"/>
                </a:solidFill>
                <a:latin typeface="Calibri" pitchFamily="34" charset="0"/>
              </a:rPr>
              <a:t>Воспитание любви к природе, умение чувствовать ее красоту и восхищаться ею имеет огромное значение не только для эстетического развития детей, но и для нравственного воспитания, в частности, для пробуждения у дошкольников патриотических чувств, чуткости к окружающему. </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611188" y="1196975"/>
            <a:ext cx="7993062" cy="3786188"/>
          </a:xfrm>
          <a:prstGeom prst="rect">
            <a:avLst/>
          </a:prstGeom>
          <a:noFill/>
          <a:ln w="9525">
            <a:noFill/>
            <a:miter lim="800000"/>
            <a:headEnd/>
            <a:tailEnd/>
          </a:ln>
        </p:spPr>
        <p:txBody>
          <a:bodyPr>
            <a:spAutoFit/>
          </a:bodyPr>
          <a:lstStyle/>
          <a:p>
            <a:pPr indent="423863" algn="just"/>
            <a:r>
              <a:rPr lang="ru-RU" sz="2400">
                <a:solidFill>
                  <a:srgbClr val="002060"/>
                </a:solidFill>
                <a:cs typeface="Times New Roman" pitchFamily="18" charset="0"/>
              </a:rPr>
              <a:t>. В старшем дошкольном возрасте у детей стремительно развиваются общечеловеческие ценности: любовь к родителям и семье, близким людям, родному месту, где он вырос, и, безусловно, к Родине. </a:t>
            </a:r>
            <a:r>
              <a:rPr lang="ru-RU" sz="2400">
                <a:solidFill>
                  <a:srgbClr val="C00000"/>
                </a:solidFill>
                <a:cs typeface="Times New Roman" pitchFamily="18" charset="0"/>
              </a:rPr>
              <a:t>При этом важно не забывать, что сами по себе знания являются пищей для ума, а патриотизма «от ума» не бывает, он бывает только от «сердца». </a:t>
            </a:r>
            <a:r>
              <a:rPr lang="ru-RU" sz="2400">
                <a:solidFill>
                  <a:srgbClr val="002060"/>
                </a:solidFill>
                <a:cs typeface="Times New Roman" pitchFamily="18" charset="0"/>
              </a:rPr>
              <a:t>Ум как бы способствует духовно- нравственной работе души, а любящее сердце создает патри­отическое мировоззрение.</a:t>
            </a:r>
            <a:endParaRPr lang="ru-RU" sz="240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Прямоугольник 4"/>
          <p:cNvSpPr>
            <a:spLocks noChangeArrowheads="1"/>
          </p:cNvSpPr>
          <p:nvPr/>
        </p:nvSpPr>
        <p:spPr bwMode="auto">
          <a:xfrm>
            <a:off x="323850" y="5229225"/>
            <a:ext cx="8497888" cy="1373188"/>
          </a:xfrm>
          <a:prstGeom prst="rect">
            <a:avLst/>
          </a:prstGeom>
          <a:noFill/>
          <a:ln w="9525">
            <a:noFill/>
            <a:miter lim="800000"/>
            <a:headEnd/>
            <a:tailEnd/>
          </a:ln>
        </p:spPr>
        <p:txBody>
          <a:bodyPr>
            <a:spAutoFit/>
          </a:bodyPr>
          <a:lstStyle/>
          <a:p>
            <a:r>
              <a:rPr lang="ru-RU" sz="2800">
                <a:solidFill>
                  <a:srgbClr val="C00000"/>
                </a:solidFill>
                <a:latin typeface="Calibri" pitchFamily="34" charset="0"/>
              </a:rPr>
              <a:t>Умение видеть природу - первое условие воспитания мироощущения единства с ней, первое условие воспитания через природу. </a:t>
            </a:r>
          </a:p>
        </p:txBody>
      </p:sp>
      <p:sp>
        <p:nvSpPr>
          <p:cNvPr id="44034" name="Прямоугольник 6"/>
          <p:cNvSpPr>
            <a:spLocks noChangeArrowheads="1"/>
          </p:cNvSpPr>
          <p:nvPr/>
        </p:nvSpPr>
        <p:spPr bwMode="auto">
          <a:xfrm>
            <a:off x="2411413" y="3860800"/>
            <a:ext cx="4591050"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8" name="Прямоугольник 7"/>
          <p:cNvSpPr/>
          <p:nvPr/>
        </p:nvSpPr>
        <p:spPr>
          <a:xfrm>
            <a:off x="3286116" y="785794"/>
            <a:ext cx="6000792" cy="4429156"/>
          </a:xfrm>
          <a:prstGeom prst="rect">
            <a:avLst/>
          </a:prstGeom>
        </p:spPr>
        <p:txBody>
          <a:bodyPr wrap="square">
            <a:spAutoFit/>
          </a:bodyPr>
          <a:lstStyle/>
          <a:p>
            <a:pPr fontAlgn="auto">
              <a:spcBef>
                <a:spcPts val="0"/>
              </a:spcBef>
              <a:spcAft>
                <a:spcPts val="0"/>
              </a:spcAft>
              <a:defRPr/>
            </a:pPr>
            <a:r>
              <a:rPr lang="ru-RU" sz="2800" dirty="0">
                <a:solidFill>
                  <a:schemeClr val="accent3">
                    <a:lumMod val="50000"/>
                  </a:schemeClr>
                </a:solidFill>
                <a:latin typeface="+mn-lt"/>
                <a:cs typeface="+mn-cs"/>
              </a:rPr>
              <a:t>Природа – неисчерпаемый источник, из которого ребенок черпает многие свои первые знания и впечатления. Дети рано начинают замечать и интересоваться окружающими их объектами неживой и живой природы. Ребенок замечает все: трудолюбивого муравья на лесной тропинке, подвижного жучка, крохотного паучка в густой траве..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76" y="766732"/>
            <a:ext cx="3057804" cy="4077072"/>
          </a:xfrm>
          <a:prstGeom prst="rect">
            <a:avLst/>
          </a:prstGeo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869" y="20340"/>
            <a:ext cx="4859338" cy="364450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085356"/>
            <a:ext cx="2841780" cy="378904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7212" y="3313212"/>
            <a:ext cx="2679762" cy="3573016"/>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3016920"/>
            <a:ext cx="2862318" cy="3816424"/>
          </a:xfrm>
          <a:prstGeom prst="rect">
            <a:avLst/>
          </a:prstGeo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2"/>
          <p:cNvSpPr>
            <a:spLocks noChangeArrowheads="1"/>
          </p:cNvSpPr>
          <p:nvPr/>
        </p:nvSpPr>
        <p:spPr bwMode="auto">
          <a:xfrm>
            <a:off x="684213" y="549275"/>
            <a:ext cx="7920037" cy="5262563"/>
          </a:xfrm>
          <a:prstGeom prst="rect">
            <a:avLst/>
          </a:prstGeom>
          <a:noFill/>
          <a:ln w="9525">
            <a:noFill/>
            <a:miter lim="800000"/>
            <a:headEnd/>
            <a:tailEnd/>
          </a:ln>
        </p:spPr>
        <p:txBody>
          <a:bodyPr>
            <a:spAutoFit/>
          </a:bodyPr>
          <a:lstStyle/>
          <a:p>
            <a:r>
              <a:rPr lang="ru-RU" sz="2800">
                <a:solidFill>
                  <a:srgbClr val="C00000"/>
                </a:solidFill>
                <a:latin typeface="Calibri" pitchFamily="34" charset="0"/>
              </a:rPr>
              <a:t>Дошкольное детство — это время достижений и проблем не только одного маленького человечка, но и всего общества в целом</a:t>
            </a:r>
            <a:r>
              <a:rPr lang="ru-RU" sz="2800">
                <a:solidFill>
                  <a:srgbClr val="7030A0"/>
                </a:solidFill>
                <a:latin typeface="Calibri" pitchFamily="34" charset="0"/>
              </a:rPr>
              <a:t>. В этом возрасте происходит формирование у детей навыков уважительного и доброжелательного поведения во время взаимоотношений с представителями разных культур, умение воспринимать окружающее как результат сотрудничества людей разных национальностей, разного этнического происхождения. Они положительно влияют на человека, преображают его, возвышают, возвращают в более гармоничное состояние.</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http://im0-tub-ru.yandex.net/i?id=152022640-39-72&amp;n=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611188" y="404813"/>
            <a:ext cx="7848600" cy="5694362"/>
          </a:xfrm>
          <a:prstGeom prst="rect">
            <a:avLst/>
          </a:prstGeom>
        </p:spPr>
        <p:txBody>
          <a:bodyPr>
            <a:spAutoFit/>
          </a:bodyPr>
          <a:lstStyle/>
          <a:p>
            <a:pPr fontAlgn="auto">
              <a:spcBef>
                <a:spcPts val="0"/>
              </a:spcBef>
              <a:spcAft>
                <a:spcPts val="0"/>
              </a:spcAft>
              <a:defRPr/>
            </a:pPr>
            <a:r>
              <a:rPr lang="ru-RU" sz="2800" dirty="0">
                <a:solidFill>
                  <a:schemeClr val="tx1">
                    <a:lumMod val="85000"/>
                    <a:lumOff val="15000"/>
                  </a:schemeClr>
                </a:solidFill>
                <a:latin typeface="+mn-lt"/>
                <a:cs typeface="+mn-cs"/>
              </a:rPr>
              <a:t>Одной из важнейших задач, стоящих перед нашим обществом в настоящее время является его </a:t>
            </a:r>
            <a:r>
              <a:rPr lang="ru-RU" sz="2800" dirty="0">
                <a:solidFill>
                  <a:srgbClr val="FF0000"/>
                </a:solidFill>
                <a:latin typeface="+mn-lt"/>
                <a:cs typeface="+mn-cs"/>
              </a:rPr>
              <a:t>духовное нравственно-патриотическое возрождение</a:t>
            </a:r>
            <a:r>
              <a:rPr lang="ru-RU" sz="2800" dirty="0">
                <a:solidFill>
                  <a:schemeClr val="tx1">
                    <a:lumMod val="85000"/>
                    <a:lumOff val="15000"/>
                  </a:schemeClr>
                </a:solidFill>
                <a:latin typeface="+mn-lt"/>
                <a:cs typeface="+mn-cs"/>
              </a:rPr>
              <a:t>, которое невозможно осуществить, не усваивая культурно-исторический опыт народа. Ни что так не способствует формированию и развитию личности, её творческой активности, как обращение к народным традициям, обрядам, народному творчеству, устному и песенному, поскольку, находясь в естественной речевой обстановке, которой является для ребенка его родной язык .</a:t>
            </a:r>
            <a:br>
              <a:rPr lang="ru-RU" sz="2800" dirty="0">
                <a:solidFill>
                  <a:schemeClr val="tx1">
                    <a:lumMod val="85000"/>
                    <a:lumOff val="15000"/>
                  </a:schemeClr>
                </a:solidFill>
                <a:latin typeface="+mn-lt"/>
                <a:cs typeface="+mn-cs"/>
              </a:rPr>
            </a:br>
            <a:r>
              <a:rPr lang="ru-RU" sz="2800" dirty="0">
                <a:solidFill>
                  <a:schemeClr val="tx1">
                    <a:lumMod val="85000"/>
                    <a:lumOff val="15000"/>
                  </a:schemeClr>
                </a:solidFill>
                <a:latin typeface="+mn-lt"/>
                <a:cs typeface="+mn-cs"/>
              </a:rPr>
              <a:t> </a:t>
            </a:r>
            <a:endParaRPr lang="ru-RU" sz="2800" dirty="0">
              <a:latin typeface="+mn-lt"/>
              <a:cs typeface="+mn-cs"/>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2"/>
          <p:cNvSpPr>
            <a:spLocks noChangeArrowheads="1"/>
          </p:cNvSpPr>
          <p:nvPr/>
        </p:nvSpPr>
        <p:spPr bwMode="auto">
          <a:xfrm>
            <a:off x="539750" y="404813"/>
            <a:ext cx="8135938" cy="6124575"/>
          </a:xfrm>
          <a:prstGeom prst="rect">
            <a:avLst/>
          </a:prstGeom>
          <a:noFill/>
          <a:ln w="9525">
            <a:noFill/>
            <a:miter lim="800000"/>
            <a:headEnd/>
            <a:tailEnd/>
          </a:ln>
        </p:spPr>
        <p:txBody>
          <a:bodyPr>
            <a:spAutoFit/>
          </a:bodyPr>
          <a:lstStyle/>
          <a:p>
            <a:pPr algn="ctr"/>
            <a:r>
              <a:rPr lang="ru-RU" sz="2800" b="1">
                <a:solidFill>
                  <a:srgbClr val="0070C0"/>
                </a:solidFill>
                <a:latin typeface="Calibri" pitchFamily="34" charset="0"/>
              </a:rPr>
              <a:t>Задача педагога</a:t>
            </a:r>
            <a:r>
              <a:rPr lang="ru-RU" sz="2800">
                <a:solidFill>
                  <a:srgbClr val="0070C0"/>
                </a:solidFill>
                <a:latin typeface="Calibri" pitchFamily="34" charset="0"/>
              </a:rPr>
              <a:t> — отобрать из массы впечатлений, получаемых ребенком, наиболее доступные ему: природа и мир животных, жизнь дома (детского сада, родного края); труд людей, традиции, общественные события и т.д. Причем эпизоды, к которым привлекается внимание детей, должны быть яркими, образными, конкретными, вызывающими интерес. Любой край, область, даже небольшая деревня неповторимы. В каждом месте своя природа, свои традиции и свой быт. Отбор соответствующего материала позволяет формировать у дошкольников представление о том, чем славен родной край.</a:t>
            </a:r>
            <a:br>
              <a:rPr lang="ru-RU" sz="2800">
                <a:solidFill>
                  <a:srgbClr val="0070C0"/>
                </a:solidFill>
                <a:latin typeface="Calibri" pitchFamily="34" charset="0"/>
              </a:rPr>
            </a:br>
            <a:endParaRPr lang="ru-RU" sz="2800">
              <a:solidFill>
                <a:srgbClr val="0070C0"/>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arina\Desktop\дипломы\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zhizn-beznarkotikov.narod.ru/master130_background.gif"/>
          <p:cNvPicPr>
            <a:picLocks noChangeAspect="1" noChangeArrowheads="1"/>
          </p:cNvPicPr>
          <p:nvPr/>
        </p:nvPicPr>
        <p:blipFill>
          <a:blip r:embed="rId2"/>
          <a:srcRect/>
          <a:stretch>
            <a:fillRect/>
          </a:stretch>
        </p:blipFill>
        <p:spPr bwMode="auto">
          <a:xfrm>
            <a:off x="0" y="-171450"/>
            <a:ext cx="9383713" cy="7029450"/>
          </a:xfrm>
          <a:prstGeom prst="rect">
            <a:avLst/>
          </a:prstGeom>
          <a:noFill/>
          <a:ln w="9525">
            <a:noFill/>
            <a:miter lim="800000"/>
            <a:headEnd/>
            <a:tailEnd/>
          </a:ln>
        </p:spPr>
      </p:pic>
      <p:sp>
        <p:nvSpPr>
          <p:cNvPr id="18434" name="TextBox 7"/>
          <p:cNvSpPr txBox="1">
            <a:spLocks noChangeArrowheads="1"/>
          </p:cNvSpPr>
          <p:nvPr/>
        </p:nvSpPr>
        <p:spPr bwMode="auto">
          <a:xfrm>
            <a:off x="611188" y="620713"/>
            <a:ext cx="8137525" cy="4646612"/>
          </a:xfrm>
          <a:prstGeom prst="rect">
            <a:avLst/>
          </a:prstGeom>
          <a:noFill/>
          <a:ln w="9525">
            <a:noFill/>
            <a:miter lim="800000"/>
            <a:headEnd/>
            <a:tailEnd/>
          </a:ln>
        </p:spPr>
        <p:txBody>
          <a:bodyPr>
            <a:spAutoFit/>
          </a:bodyPr>
          <a:lstStyle/>
          <a:p>
            <a:r>
              <a:rPr lang="ru-RU" sz="3200">
                <a:solidFill>
                  <a:srgbClr val="C00000"/>
                </a:solidFill>
                <a:latin typeface="Calibri" pitchFamily="34" charset="0"/>
              </a:rPr>
              <a:t>   Задачи: </a:t>
            </a:r>
          </a:p>
          <a:p>
            <a:r>
              <a:rPr lang="ru-RU" sz="2400">
                <a:solidFill>
                  <a:srgbClr val="002060"/>
                </a:solidFill>
                <a:latin typeface="Calibri" pitchFamily="34" charset="0"/>
              </a:rPr>
              <a:t>*  Воспитание у ребенка любви и привязанности к своей семье, дому, детскому саду, улице, городу;</a:t>
            </a:r>
          </a:p>
          <a:p>
            <a:r>
              <a:rPr lang="ru-RU" sz="2400">
                <a:solidFill>
                  <a:srgbClr val="002060"/>
                </a:solidFill>
                <a:latin typeface="Calibri" pitchFamily="34" charset="0"/>
              </a:rPr>
              <a:t>* Формирование бережного отношения к природе и всему живому;</a:t>
            </a:r>
          </a:p>
          <a:p>
            <a:r>
              <a:rPr lang="ru-RU" sz="2400">
                <a:solidFill>
                  <a:srgbClr val="002060"/>
                </a:solidFill>
                <a:latin typeface="Calibri" pitchFamily="34" charset="0"/>
              </a:rPr>
              <a:t>* Расширение представлений о городах России;</a:t>
            </a:r>
          </a:p>
          <a:p>
            <a:r>
              <a:rPr lang="ru-RU" sz="2400">
                <a:solidFill>
                  <a:srgbClr val="002060"/>
                </a:solidFill>
                <a:latin typeface="Calibri" pitchFamily="34" charset="0"/>
              </a:rPr>
              <a:t>*Знакомство детей с символами государства (герб, флаг, гимн) со столицей города Москва</a:t>
            </a:r>
          </a:p>
          <a:p>
            <a:r>
              <a:rPr lang="ru-RU" sz="2400">
                <a:solidFill>
                  <a:srgbClr val="002060"/>
                </a:solidFill>
                <a:latin typeface="Calibri" pitchFamily="34" charset="0"/>
              </a:rPr>
              <a:t>*Формирование элементарных знаний о правах человека;</a:t>
            </a:r>
          </a:p>
          <a:p>
            <a:r>
              <a:rPr lang="ru-RU" sz="2400">
                <a:solidFill>
                  <a:srgbClr val="002060"/>
                </a:solidFill>
                <a:latin typeface="Calibri" pitchFamily="34" charset="0"/>
              </a:rPr>
              <a:t>*Развитие интереса к русским традициям и промыслам;</a:t>
            </a:r>
          </a:p>
          <a:p>
            <a:r>
              <a:rPr lang="ru-RU" sz="2400">
                <a:solidFill>
                  <a:srgbClr val="002060"/>
                </a:solidFill>
                <a:latin typeface="Calibri" pitchFamily="34" charset="0"/>
              </a:rPr>
              <a:t>*Формирование толерантности, чувства уважения к другим народам, их традициям.</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im8-tub-ru.yandex.net/i?id=445612344-21-72&amp;n=1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extBox 2"/>
          <p:cNvSpPr txBox="1">
            <a:spLocks noChangeArrowheads="1"/>
          </p:cNvSpPr>
          <p:nvPr/>
        </p:nvSpPr>
        <p:spPr bwMode="auto">
          <a:xfrm>
            <a:off x="250825" y="1844675"/>
            <a:ext cx="8569325" cy="1311275"/>
          </a:xfrm>
          <a:prstGeom prst="rect">
            <a:avLst/>
          </a:prstGeom>
          <a:noFill/>
          <a:ln w="9525">
            <a:noFill/>
            <a:miter lim="800000"/>
            <a:headEnd/>
            <a:tailEnd/>
          </a:ln>
        </p:spPr>
        <p:txBody>
          <a:bodyPr>
            <a:spAutoFit/>
          </a:bodyPr>
          <a:lstStyle/>
          <a:p>
            <a:r>
              <a:rPr lang="ru-RU" sz="4000" b="1">
                <a:solidFill>
                  <a:srgbClr val="FFFF00"/>
                </a:solidFill>
                <a:latin typeface="Calibri" pitchFamily="34" charset="0"/>
              </a:rPr>
              <a:t>Семья, дом, детский сад, улица, </a:t>
            </a:r>
            <a:r>
              <a:rPr lang="ru-RU" sz="4000" b="1">
                <a:solidFill>
                  <a:srgbClr val="FFFF00"/>
                </a:solidFill>
              </a:rPr>
              <a:t>                   </a:t>
            </a:r>
          </a:p>
          <a:p>
            <a:r>
              <a:rPr lang="ru-RU" sz="4000" b="1">
                <a:solidFill>
                  <a:srgbClr val="FFFF00"/>
                </a:solidFill>
              </a:rPr>
              <a:t>                      </a:t>
            </a:r>
            <a:r>
              <a:rPr lang="ru-RU" sz="4000" b="1">
                <a:solidFill>
                  <a:srgbClr val="FFFF00"/>
                </a:solidFill>
                <a:latin typeface="Calibri" pitchFamily="34" charset="0"/>
              </a:rPr>
              <a:t>город.</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827088" y="620713"/>
            <a:ext cx="2449512" cy="18002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FF0000"/>
                </a:solidFill>
              </a:rPr>
              <a:t>семья</a:t>
            </a:r>
          </a:p>
        </p:txBody>
      </p:sp>
      <p:sp>
        <p:nvSpPr>
          <p:cNvPr id="5" name="Овал 4"/>
          <p:cNvSpPr/>
          <p:nvPr/>
        </p:nvSpPr>
        <p:spPr>
          <a:xfrm>
            <a:off x="755650" y="2565400"/>
            <a:ext cx="2663825" cy="165576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FF0000"/>
                </a:solidFill>
              </a:rPr>
              <a:t>Родная </a:t>
            </a:r>
            <a:r>
              <a:rPr lang="ru-RU" sz="2800" b="1" dirty="0">
                <a:solidFill>
                  <a:srgbClr val="FF0000"/>
                </a:solidFill>
              </a:rPr>
              <a:t>улица</a:t>
            </a:r>
            <a:r>
              <a:rPr lang="ru-RU" sz="2400" b="1" dirty="0">
                <a:solidFill>
                  <a:srgbClr val="FF0000"/>
                </a:solidFill>
              </a:rPr>
              <a:t>, район</a:t>
            </a:r>
          </a:p>
        </p:txBody>
      </p:sp>
      <p:sp>
        <p:nvSpPr>
          <p:cNvPr id="6" name="Овал 5"/>
          <p:cNvSpPr/>
          <p:nvPr/>
        </p:nvSpPr>
        <p:spPr>
          <a:xfrm>
            <a:off x="5580063" y="2492375"/>
            <a:ext cx="2592387" cy="1800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FF0000"/>
                </a:solidFill>
              </a:rPr>
              <a:t>Родной город</a:t>
            </a:r>
          </a:p>
        </p:txBody>
      </p:sp>
      <p:sp>
        <p:nvSpPr>
          <p:cNvPr id="7" name="Овал 6"/>
          <p:cNvSpPr/>
          <p:nvPr/>
        </p:nvSpPr>
        <p:spPr>
          <a:xfrm>
            <a:off x="755650" y="4508500"/>
            <a:ext cx="2592388" cy="185102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FF0000"/>
                </a:solidFill>
              </a:rPr>
              <a:t>Страна, её столица, символы</a:t>
            </a:r>
          </a:p>
        </p:txBody>
      </p:sp>
      <p:sp>
        <p:nvSpPr>
          <p:cNvPr id="11" name="Овал 10"/>
          <p:cNvSpPr/>
          <p:nvPr/>
        </p:nvSpPr>
        <p:spPr>
          <a:xfrm>
            <a:off x="5435600" y="692150"/>
            <a:ext cx="2520950" cy="16573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FF0000"/>
                </a:solidFill>
              </a:rPr>
              <a:t>Детский сад</a:t>
            </a:r>
          </a:p>
        </p:txBody>
      </p:sp>
      <p:sp>
        <p:nvSpPr>
          <p:cNvPr id="20486" name="TextBox 11"/>
          <p:cNvSpPr txBox="1">
            <a:spLocks noChangeArrowheads="1"/>
          </p:cNvSpPr>
          <p:nvPr/>
        </p:nvSpPr>
        <p:spPr bwMode="auto">
          <a:xfrm>
            <a:off x="3348038" y="260350"/>
            <a:ext cx="2303462" cy="1200150"/>
          </a:xfrm>
          <a:prstGeom prst="rect">
            <a:avLst/>
          </a:prstGeom>
          <a:noFill/>
          <a:ln w="9525">
            <a:noFill/>
            <a:miter lim="800000"/>
            <a:headEnd/>
            <a:tailEnd/>
          </a:ln>
        </p:spPr>
        <p:txBody>
          <a:bodyPr>
            <a:spAutoFit/>
          </a:bodyPr>
          <a:lstStyle/>
          <a:p>
            <a:r>
              <a:rPr lang="ru-RU" sz="3600" b="1">
                <a:solidFill>
                  <a:srgbClr val="7030A0"/>
                </a:solidFill>
                <a:latin typeface="Calibri" pitchFamily="34" charset="0"/>
              </a:rPr>
              <a:t>Система работы</a:t>
            </a:r>
          </a:p>
        </p:txBody>
      </p:sp>
      <p:cxnSp>
        <p:nvCxnSpPr>
          <p:cNvPr id="14" name="Прямая со стрелкой 13"/>
          <p:cNvCxnSpPr/>
          <p:nvPr/>
        </p:nvCxnSpPr>
        <p:spPr>
          <a:xfrm flipV="1">
            <a:off x="3348038" y="1628775"/>
            <a:ext cx="2087562"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19475" y="1700213"/>
            <a:ext cx="2016125" cy="162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6" idx="2"/>
          </p:cNvCxnSpPr>
          <p:nvPr/>
        </p:nvCxnSpPr>
        <p:spPr>
          <a:xfrm>
            <a:off x="3708400" y="3357563"/>
            <a:ext cx="1871663"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203575" y="3500438"/>
            <a:ext cx="2232025" cy="1512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203575" y="5157788"/>
            <a:ext cx="2376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5724525" y="4437063"/>
            <a:ext cx="2519363" cy="172878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Права</a:t>
            </a:r>
            <a:endParaRPr lang="ru-RU" sz="2400" dirty="0">
              <a:solidFill>
                <a:srgbClr val="FF0000"/>
              </a:solidFill>
            </a:endParaRPr>
          </a:p>
        </p:txBody>
      </p:sp>
      <p:sp>
        <p:nvSpPr>
          <p:cNvPr id="20493" name="TextBox 16"/>
          <p:cNvSpPr txBox="1">
            <a:spLocks noChangeArrowheads="1"/>
          </p:cNvSpPr>
          <p:nvPr/>
        </p:nvSpPr>
        <p:spPr bwMode="auto">
          <a:xfrm>
            <a:off x="5940425" y="4868863"/>
            <a:ext cx="2232025" cy="822325"/>
          </a:xfrm>
          <a:prstGeom prst="rect">
            <a:avLst/>
          </a:prstGeom>
          <a:noFill/>
          <a:ln w="9525">
            <a:noFill/>
            <a:miter lim="800000"/>
            <a:headEnd/>
            <a:tailEnd/>
          </a:ln>
        </p:spPr>
        <p:txBody>
          <a:bodyPr>
            <a:spAutoFit/>
          </a:bodyPr>
          <a:lstStyle/>
          <a:p>
            <a:r>
              <a:rPr lang="ru-RU" sz="2400" b="1">
                <a:solidFill>
                  <a:srgbClr val="FF0000"/>
                </a:solidFill>
                <a:latin typeface="Calibri" pitchFamily="34" charset="0"/>
              </a:rPr>
              <a:t>Права и обязанности</a:t>
            </a:r>
          </a:p>
        </p:txBody>
      </p:sp>
      <p:sp>
        <p:nvSpPr>
          <p:cNvPr id="20494" name="TextBox 17"/>
          <p:cNvSpPr txBox="1">
            <a:spLocks noChangeArrowheads="1"/>
          </p:cNvSpPr>
          <p:nvPr/>
        </p:nvSpPr>
        <p:spPr bwMode="auto">
          <a:xfrm>
            <a:off x="7812088" y="5445125"/>
            <a:ext cx="215900" cy="369888"/>
          </a:xfrm>
          <a:prstGeom prst="rect">
            <a:avLst/>
          </a:prstGeom>
          <a:noFill/>
          <a:ln w="9525">
            <a:noFill/>
            <a:miter lim="800000"/>
            <a:headEnd/>
            <a:tailEnd/>
          </a:ln>
        </p:spPr>
        <p:txBody>
          <a:bodyPr>
            <a:spAutoFit/>
          </a:bodyPr>
          <a:lstStyle/>
          <a:p>
            <a:r>
              <a:rPr lang="ru-RU">
                <a:latin typeface="Calibri" pitchFamily="34" charset="0"/>
              </a:rPr>
              <a: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img-fotki.yandex.ru/get/5625/181288834.e/0_1d321b_7a7174c2_XXL"/>
          <p:cNvPicPr>
            <a:picLocks noChangeAspect="1" noChangeArrowheads="1"/>
          </p:cNvPicPr>
          <p:nvPr/>
        </p:nvPicPr>
        <p:blipFill>
          <a:blip r:embed="rId2"/>
          <a:srcRect/>
          <a:stretch>
            <a:fillRect/>
          </a:stretch>
        </p:blipFill>
        <p:spPr bwMode="auto">
          <a:xfrm>
            <a:off x="-468313" y="-171450"/>
            <a:ext cx="10048876" cy="7029450"/>
          </a:xfrm>
          <a:prstGeom prst="rect">
            <a:avLst/>
          </a:prstGeom>
          <a:noFill/>
          <a:ln w="9525">
            <a:noFill/>
            <a:miter lim="800000"/>
            <a:headEnd/>
            <a:tailEnd/>
          </a:ln>
        </p:spPr>
      </p:pic>
      <p:sp>
        <p:nvSpPr>
          <p:cNvPr id="21506" name="TextBox 3"/>
          <p:cNvSpPr txBox="1">
            <a:spLocks noChangeArrowheads="1"/>
          </p:cNvSpPr>
          <p:nvPr/>
        </p:nvSpPr>
        <p:spPr bwMode="auto">
          <a:xfrm>
            <a:off x="539750" y="1279525"/>
            <a:ext cx="7272338" cy="5578475"/>
          </a:xfrm>
          <a:prstGeom prst="rect">
            <a:avLst/>
          </a:prstGeom>
          <a:noFill/>
          <a:ln w="9525">
            <a:noFill/>
            <a:miter lim="800000"/>
            <a:headEnd/>
            <a:tailEnd/>
          </a:ln>
        </p:spPr>
        <p:txBody>
          <a:bodyPr>
            <a:spAutoFit/>
          </a:bodyPr>
          <a:lstStyle/>
          <a:p>
            <a:r>
              <a:rPr lang="ru-RU" sz="4000" b="1">
                <a:solidFill>
                  <a:srgbClr val="FF0000"/>
                </a:solidFill>
                <a:latin typeface="Calibri" pitchFamily="34" charset="0"/>
              </a:rPr>
              <a:t>Чувство Родины</a:t>
            </a:r>
            <a:r>
              <a:rPr lang="ru-RU" sz="4000" b="1">
                <a:solidFill>
                  <a:srgbClr val="C00000"/>
                </a:solidFill>
                <a:latin typeface="Calibri" pitchFamily="34" charset="0"/>
              </a:rPr>
              <a:t>…Оно начинается у ребёнка с отношения к семье, к самым близким людям - матери, отцу, бабушке, дедушке. Это, корни связывающие  его с родным домом и ближайшим окружением</a:t>
            </a:r>
            <a:r>
              <a:rPr lang="ru-RU" sz="4000" b="1">
                <a:solidFill>
                  <a:srgbClr val="FF0000"/>
                </a:solidFill>
                <a:latin typeface="Calibri" pitchFamily="34" charset="0"/>
              </a:rPr>
              <a:t>.</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900igr.net/datai/geografija/Sibirskaja-ravnina/0018-028-Eto-interesno.jpg"/>
          <p:cNvPicPr>
            <a:picLocks noChangeAspect="1" noChangeArrowheads="1"/>
          </p:cNvPicPr>
          <p:nvPr/>
        </p:nvPicPr>
        <p:blipFill>
          <a:blip r:embed="rId2"/>
          <a:srcRect/>
          <a:stretch>
            <a:fillRect/>
          </a:stretch>
        </p:blipFill>
        <p:spPr bwMode="auto">
          <a:xfrm>
            <a:off x="0" y="-17463"/>
            <a:ext cx="9167813" cy="6875463"/>
          </a:xfrm>
          <a:prstGeom prst="rect">
            <a:avLst/>
          </a:prstGeom>
          <a:noFill/>
          <a:ln w="9525">
            <a:noFill/>
            <a:miter lim="800000"/>
            <a:headEnd/>
            <a:tailEnd/>
          </a:ln>
        </p:spPr>
      </p:pic>
      <p:sp>
        <p:nvSpPr>
          <p:cNvPr id="5" name="Прямоугольник 4"/>
          <p:cNvSpPr/>
          <p:nvPr/>
        </p:nvSpPr>
        <p:spPr>
          <a:xfrm>
            <a:off x="611188" y="620713"/>
            <a:ext cx="8064500" cy="5111750"/>
          </a:xfrm>
          <a:prstGeom prst="rect">
            <a:avLst/>
          </a:prstGeom>
        </p:spPr>
        <p:txBody>
          <a:bodyPr>
            <a:spAutoFit/>
          </a:bodyPr>
          <a:lstStyle/>
          <a:p>
            <a:pPr>
              <a:defRPr/>
            </a:pPr>
            <a:r>
              <a:rPr lang="ru-RU" sz="3600" dirty="0">
                <a:solidFill>
                  <a:srgbClr val="FF0000"/>
                </a:solidFill>
                <a:latin typeface="Tahoma" pitchFamily="34" charset="0"/>
                <a:ea typeface="Times New Roman" pitchFamily="18" charset="0"/>
                <a:cs typeface="Tahoma" pitchFamily="34" charset="0"/>
              </a:rPr>
              <a:t>корни каждого </a:t>
            </a:r>
            <a:r>
              <a:rPr lang="ru-RU" sz="3600" dirty="0">
                <a:solidFill>
                  <a:srgbClr val="0070C0"/>
                </a:solidFill>
                <a:latin typeface="Tahoma" pitchFamily="34" charset="0"/>
                <a:ea typeface="Times New Roman" pitchFamily="18" charset="0"/>
                <a:cs typeface="Tahoma" pitchFamily="34" charset="0"/>
              </a:rPr>
              <a:t>— в истории и традициях семьи, своего народа, прошлом края и страны;</a:t>
            </a:r>
            <a:endParaRPr lang="ru-RU" sz="3600" dirty="0">
              <a:solidFill>
                <a:srgbClr val="0070C0"/>
              </a:solidFill>
              <a:latin typeface="Arial" pitchFamily="34" charset="0"/>
              <a:ea typeface="Times New Roman" pitchFamily="18" charset="0"/>
              <a:cs typeface="Arial" pitchFamily="34" charset="0"/>
            </a:endParaRPr>
          </a:p>
          <a:p>
            <a:pPr eaLnBrk="0" hangingPunct="0">
              <a:defRPr/>
            </a:pPr>
            <a:r>
              <a:rPr lang="ru-RU" sz="3600" dirty="0">
                <a:solidFill>
                  <a:srgbClr val="FF0000"/>
                </a:solidFill>
                <a:latin typeface="Tahoma" pitchFamily="34" charset="0"/>
                <a:ea typeface="Times New Roman" pitchFamily="18" charset="0"/>
                <a:cs typeface="Tahoma" pitchFamily="34" charset="0"/>
              </a:rPr>
              <a:t>семья</a:t>
            </a:r>
            <a:r>
              <a:rPr lang="ru-RU" sz="3600" dirty="0">
                <a:solidFill>
                  <a:schemeClr val="tx1">
                    <a:lumMod val="85000"/>
                    <a:lumOff val="15000"/>
                  </a:schemeClr>
                </a:solidFill>
                <a:latin typeface="Tahoma" pitchFamily="34" charset="0"/>
                <a:ea typeface="Times New Roman" pitchFamily="18" charset="0"/>
                <a:cs typeface="Tahoma" pitchFamily="34" charset="0"/>
              </a:rPr>
              <a:t> </a:t>
            </a:r>
            <a:r>
              <a:rPr lang="ru-RU" sz="3600" dirty="0">
                <a:solidFill>
                  <a:srgbClr val="0070C0"/>
                </a:solidFill>
                <a:latin typeface="Tahoma" pitchFamily="34" charset="0"/>
                <a:ea typeface="Times New Roman" pitchFamily="18" charset="0"/>
                <a:cs typeface="Tahoma" pitchFamily="34" charset="0"/>
              </a:rPr>
              <a:t>— ячейка общества, хранительница национальных традиций;</a:t>
            </a:r>
            <a:endParaRPr lang="ru-RU" sz="3600" dirty="0">
              <a:solidFill>
                <a:srgbClr val="0070C0"/>
              </a:solidFill>
              <a:latin typeface="Arial" pitchFamily="34" charset="0"/>
              <a:ea typeface="Times New Roman" pitchFamily="18" charset="0"/>
              <a:cs typeface="Arial" pitchFamily="34" charset="0"/>
            </a:endParaRPr>
          </a:p>
          <a:p>
            <a:pPr eaLnBrk="0" hangingPunct="0">
              <a:defRPr/>
            </a:pPr>
            <a:r>
              <a:rPr lang="ru-RU" sz="3600" dirty="0">
                <a:solidFill>
                  <a:srgbClr val="FF0000"/>
                </a:solidFill>
                <a:latin typeface="Tahoma" pitchFamily="34" charset="0"/>
                <a:ea typeface="Times New Roman" pitchFamily="18" charset="0"/>
                <a:cs typeface="Tahoma" pitchFamily="34" charset="0"/>
              </a:rPr>
              <a:t>счастье семьи </a:t>
            </a:r>
            <a:r>
              <a:rPr lang="ru-RU" sz="3600" dirty="0">
                <a:solidFill>
                  <a:srgbClr val="0070C0"/>
                </a:solidFill>
                <a:latin typeface="Tahoma" pitchFamily="34" charset="0"/>
                <a:ea typeface="Times New Roman" pitchFamily="18" charset="0"/>
                <a:cs typeface="Tahoma" pitchFamily="34" charset="0"/>
              </a:rPr>
              <a:t>— счастье и благополучие народа, общества, государства.</a:t>
            </a:r>
            <a:endParaRPr lang="ru-RU" sz="3600" dirty="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213" y="0"/>
            <a:ext cx="2787774" cy="371703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03129"/>
            <a:ext cx="4032448" cy="302433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670262"/>
            <a:ext cx="4067944" cy="3050958"/>
          </a:xfrm>
          <a:prstGeom prst="rect">
            <a:avLst/>
          </a:prstGeo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2793</TotalTime>
  <Words>1069</Words>
  <Application>Microsoft Office PowerPoint</Application>
  <PresentationFormat>Экран (4:3)</PresentationFormat>
  <Paragraphs>61</Paragraphs>
  <Slides>35</Slides>
  <Notes>0</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vt:lpstr>
      <vt:lpstr>Calibri</vt:lpstr>
      <vt:lpstr>Franklin Gothic Book</vt:lpstr>
      <vt:lpstr>Franklin Gothic Medium</vt:lpstr>
      <vt:lpstr>Tahoma</vt:lpstr>
      <vt:lpstr>Times New Roman</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Нравственно- патриотическое воспитание дошкольников</dc:title>
  <dc:creator>Пользователь</dc:creator>
  <cp:lastModifiedBy>w</cp:lastModifiedBy>
  <cp:revision>304</cp:revision>
  <dcterms:created xsi:type="dcterms:W3CDTF">2013-01-21T13:56:24Z</dcterms:created>
  <dcterms:modified xsi:type="dcterms:W3CDTF">2019-11-06T13:23:28Z</dcterms:modified>
</cp:coreProperties>
</file>